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"/>
  </p:notesMasterIdLst>
  <p:sldIdLst>
    <p:sldId id="275" r:id="rId2"/>
  </p:sldIdLst>
  <p:sldSz cx="6858000" cy="9144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بلا نمط، بلا شبكة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النمط الفاتح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46F890A9-2807-4EBB-B81D-B2AA78EC7F39}" styleName="نمط داكن 2 - تمييز 5/تمييز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8799B23B-EC83-4686-B30A-512413B5E67A}" styleName="نمط فاتح 3 - تمييز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F1AB2-1976-4502-BF36-3FF5EA218861}" styleName="نمط متوسط 4 - تميي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بلا نمط، شبكة جدول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505E3EF-67EA-436B-97B2-0124C06EBD24}" styleName="نمط متوسط 4 - تمييز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012ECD-51FC-41F1-AA8D-1B2483CD663E}" styleName="نمط فاتح 2 - تمييز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12C8C85-51F0-491E-9774-3900AFEF0FD7}" styleName="نمط فاتح 2 - تمييز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C7853C-536D-4A76-A0AE-DD22124D55A5}" styleName="نمط ذو نسُق 1 - تميي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F5AB1C69-6EDB-4FF4-983F-18BD219EF322}" styleName="نمط متوسط 2 - تميي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نمط متوسط 2 - تميي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نمط متوسط 2 - تميي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نمط متوسط 2 - تميي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633" autoAdjust="0"/>
    <p:restoredTop sz="94660"/>
  </p:normalViewPr>
  <p:slideViewPr>
    <p:cSldViewPr snapToGrid="0">
      <p:cViewPr varScale="1">
        <p:scale>
          <a:sx n="50" d="100"/>
          <a:sy n="50" d="100"/>
        </p:scale>
        <p:origin x="2202" y="6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5481BF34-6EF2-49F7-96CD-4345E56D2795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5B18C419-F885-4E2F-9AB4-90AFFB99A5B8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413210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857250" y="1496484"/>
            <a:ext cx="5143500" cy="3183467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14161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92925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2761060" y="649818"/>
            <a:ext cx="831354" cy="10331449"/>
          </a:xfrm>
        </p:spPr>
        <p:txBody>
          <a:bodyPr vert="eaVert"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265212" y="649818"/>
            <a:ext cx="2410122" cy="10331449"/>
          </a:xfr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56288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40578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916" y="2279652"/>
            <a:ext cx="5915025" cy="3803649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67916" y="6119285"/>
            <a:ext cx="5915025" cy="200024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80948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265212" y="3244851"/>
            <a:ext cx="1620738" cy="7736416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1971675" y="3244851"/>
            <a:ext cx="1620739" cy="7736416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21079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486834"/>
            <a:ext cx="5915025" cy="1767417"/>
          </a:xfrm>
        </p:spPr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67624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30292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07977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71939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68542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71488" y="486834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843463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2271713" y="8475134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71488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04545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514350" rtl="1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r" defTabSz="514350" rtl="1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273607" y="2407027"/>
            <a:ext cx="6519066" cy="2247557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endParaRPr lang="ar-SA" sz="1200" dirty="0">
              <a:solidFill>
                <a:schemeClr val="tx1"/>
              </a:solidFill>
            </a:endParaRPr>
          </a:p>
          <a:p>
            <a:endParaRPr lang="ar-SA" sz="1200" dirty="0">
              <a:solidFill>
                <a:schemeClr val="tx1"/>
              </a:solidFill>
            </a:endParaRPr>
          </a:p>
          <a:p>
            <a:endParaRPr lang="ar-SA" sz="1200" dirty="0">
              <a:solidFill>
                <a:schemeClr val="tx1"/>
              </a:solidFill>
            </a:endParaRPr>
          </a:p>
          <a:p>
            <a:endParaRPr lang="ar-SA" sz="1200" dirty="0">
              <a:solidFill>
                <a:schemeClr val="tx1"/>
              </a:solidFill>
            </a:endParaRPr>
          </a:p>
          <a:p>
            <a:endParaRPr lang="ar-SA" sz="1200" dirty="0">
              <a:solidFill>
                <a:schemeClr val="tx1"/>
              </a:solidFill>
            </a:endParaRPr>
          </a:p>
          <a:p>
            <a:endParaRPr lang="ar-SA" sz="1200" dirty="0">
              <a:solidFill>
                <a:schemeClr val="tx1"/>
              </a:solidFill>
            </a:endParaRPr>
          </a:p>
          <a:p>
            <a:endParaRPr lang="ar-SA" sz="1200" dirty="0">
              <a:solidFill>
                <a:schemeClr val="tx1"/>
              </a:solidFill>
            </a:endParaRPr>
          </a:p>
          <a:p>
            <a:r>
              <a:rPr lang="ar-SA" sz="1200" dirty="0">
                <a:solidFill>
                  <a:schemeClr val="tx1"/>
                </a:solidFill>
              </a:rPr>
              <a:t> </a:t>
            </a:r>
          </a:p>
          <a:p>
            <a:endParaRPr lang="ar-SA" sz="1200" dirty="0">
              <a:solidFill>
                <a:schemeClr val="tx1"/>
              </a:solidFill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2700512" y="6807240"/>
            <a:ext cx="4157488" cy="2185214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200" b="1" u="sng" dirty="0">
                <a:solidFill>
                  <a:schemeClr val="tx1"/>
                </a:solidFill>
              </a:rPr>
              <a:t>السؤال الأول</a:t>
            </a:r>
            <a:r>
              <a:rPr lang="ar-SA" sz="1200" b="1" u="sng" dirty="0"/>
              <a:t>: </a:t>
            </a:r>
          </a:p>
          <a:p>
            <a:r>
              <a:rPr lang="ar-SA" sz="1400" b="1" dirty="0"/>
              <a:t>   وقف 22 طائرًا من طيور الببغاء على شجرة ,</a:t>
            </a:r>
          </a:p>
          <a:p>
            <a:r>
              <a:rPr lang="ar-SA" sz="1400" b="1" dirty="0"/>
              <a:t>ثم حطت 3 ببغاوات أخرى على هذه الشجرة .</a:t>
            </a:r>
          </a:p>
          <a:p>
            <a:r>
              <a:rPr lang="ar-SA" sz="1400" b="1" dirty="0"/>
              <a:t> ماعدد الببغاوات على الشجرة الأن ؟</a:t>
            </a:r>
          </a:p>
          <a:p>
            <a:r>
              <a:rPr lang="ar-SA" sz="1400" b="1" dirty="0">
                <a:solidFill>
                  <a:schemeClr val="tx1"/>
                </a:solidFill>
              </a:rPr>
              <a:t>الفهم :المعطيات :وقف على الشجرة ......طائرًا,ثم حطت .......ببغاوات </a:t>
            </a:r>
          </a:p>
          <a:p>
            <a:r>
              <a:rPr lang="ar-SA" sz="1400" b="1" dirty="0"/>
              <a:t>المطلوب : ماعدد .........................................؟</a:t>
            </a:r>
          </a:p>
          <a:p>
            <a:r>
              <a:rPr lang="ar-SA" sz="1400" b="1" dirty="0">
                <a:solidFill>
                  <a:schemeClr val="tx1"/>
                </a:solidFill>
              </a:rPr>
              <a:t>التخطيط :العملية المناسبة لحل المسألة هي ..........</a:t>
            </a:r>
          </a:p>
          <a:p>
            <a:r>
              <a:rPr lang="ar-SA" sz="1400" b="1" dirty="0"/>
              <a:t>الحل :  </a:t>
            </a:r>
            <a:r>
              <a:rPr lang="ar-SA" sz="1400" b="1" dirty="0">
                <a:solidFill>
                  <a:schemeClr val="tx1"/>
                </a:solidFill>
              </a:rPr>
              <a:t>..............          .............  =  ..............</a:t>
            </a:r>
          </a:p>
          <a:p>
            <a:endParaRPr lang="ar-SA" sz="1200" b="1" u="sng" dirty="0">
              <a:solidFill>
                <a:schemeClr val="tx1"/>
              </a:solidFill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3914514" y="4699687"/>
            <a:ext cx="281492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u="sng" dirty="0">
                <a:solidFill>
                  <a:schemeClr val="tx1"/>
                </a:solidFill>
              </a:rPr>
              <a:t>السؤال الثاني </a:t>
            </a:r>
            <a:r>
              <a:rPr lang="ar-SA" sz="1400" b="1" u="sng" dirty="0"/>
              <a:t>: أوجدي ناتج الطرح   :</a:t>
            </a:r>
            <a:endParaRPr lang="ar-SA" sz="1400" b="1" u="sng" dirty="0">
              <a:solidFill>
                <a:schemeClr val="tx1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256462" y="6794730"/>
            <a:ext cx="6519066" cy="2046083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endParaRPr lang="ar-SA" sz="1600" b="1" dirty="0">
              <a:solidFill>
                <a:schemeClr val="tx1"/>
              </a:solidFill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3939517" y="2425432"/>
            <a:ext cx="28017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400" b="1" u="sng" dirty="0">
                <a:solidFill>
                  <a:schemeClr val="tx1"/>
                </a:solidFill>
              </a:rPr>
              <a:t>السؤال الأول </a:t>
            </a:r>
            <a:r>
              <a:rPr lang="ar-SA" sz="1400" b="1" u="sng" dirty="0"/>
              <a:t>: أوجدي ناتج الطرح ثم تحققي من صحة الطرح باستعمال الجمع :</a:t>
            </a:r>
            <a:endParaRPr lang="ar-SA" sz="1400" b="1" u="sng" dirty="0">
              <a:solidFill>
                <a:schemeClr val="tx1"/>
              </a:solidFill>
            </a:endParaRPr>
          </a:p>
        </p:txBody>
      </p:sp>
      <p:sp>
        <p:nvSpPr>
          <p:cNvPr id="9" name="مستطيل 8"/>
          <p:cNvSpPr/>
          <p:nvPr/>
        </p:nvSpPr>
        <p:spPr>
          <a:xfrm>
            <a:off x="281860" y="4673346"/>
            <a:ext cx="6519065" cy="2132871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endParaRPr lang="ar-SA" sz="1600" dirty="0">
              <a:solidFill>
                <a:schemeClr val="tx1"/>
              </a:solidFill>
            </a:endParaRPr>
          </a:p>
          <a:p>
            <a:endParaRPr lang="ar-SA" sz="1600" dirty="0">
              <a:solidFill>
                <a:schemeClr val="tx1"/>
              </a:solidFill>
            </a:endParaRPr>
          </a:p>
          <a:p>
            <a:endParaRPr lang="ar-SA" sz="1600" dirty="0">
              <a:solidFill>
                <a:schemeClr val="tx1"/>
              </a:solidFill>
            </a:endParaRPr>
          </a:p>
          <a:p>
            <a:endParaRPr lang="ar-SA" sz="1600" dirty="0">
              <a:solidFill>
                <a:schemeClr val="tx1"/>
              </a:solidFill>
            </a:endParaRPr>
          </a:p>
          <a:p>
            <a:endParaRPr lang="ar-SA" sz="1600" dirty="0">
              <a:solidFill>
                <a:schemeClr val="tx1"/>
              </a:solidFill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199342" y="8887842"/>
            <a:ext cx="6534721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1050" b="1" dirty="0"/>
              <a:t>انتهت الأسئلة   تمنياتي لك بالتوفيق                                               اسم المعلمة :</a:t>
            </a:r>
          </a:p>
        </p:txBody>
      </p:sp>
      <p:graphicFrame>
        <p:nvGraphicFramePr>
          <p:cNvPr id="12" name="جدول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63265506"/>
              </p:ext>
            </p:extLst>
          </p:nvPr>
        </p:nvGraphicFramePr>
        <p:xfrm>
          <a:off x="273607" y="6784591"/>
          <a:ext cx="3049541" cy="1112237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7404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5396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1003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3538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65426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1068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حل مسائل رياضية باستعمال استراتيجيات ومهارات مناسبة مع </a:t>
                      </a:r>
                      <a:r>
                        <a:rPr lang="ar-SA" sz="800" b="1" dirty="0" err="1">
                          <a:solidFill>
                            <a:schemeClr val="tx1"/>
                          </a:solidFill>
                        </a:rPr>
                        <a:t>اتباع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 الخطوات الأربع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41677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pSp>
        <p:nvGrpSpPr>
          <p:cNvPr id="14" name="مجموعة 13"/>
          <p:cNvGrpSpPr/>
          <p:nvPr/>
        </p:nvGrpSpPr>
        <p:grpSpPr>
          <a:xfrm>
            <a:off x="-171524" y="195306"/>
            <a:ext cx="7146862" cy="2228613"/>
            <a:chOff x="-203041" y="91600"/>
            <a:chExt cx="7146862" cy="2228613"/>
          </a:xfrm>
        </p:grpSpPr>
        <p:sp>
          <p:nvSpPr>
            <p:cNvPr id="15" name="مربع نص 14"/>
            <p:cNvSpPr txBox="1"/>
            <p:nvPr/>
          </p:nvSpPr>
          <p:spPr>
            <a:xfrm>
              <a:off x="-203041" y="2043214"/>
              <a:ext cx="6806381" cy="276999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r>
                <a:rPr lang="ar-SA" sz="1200" dirty="0"/>
                <a:t>اسم الطالبة </a:t>
              </a:r>
              <a:r>
                <a:rPr lang="ar-SA" sz="900" dirty="0"/>
                <a:t>.......................................................</a:t>
              </a:r>
              <a:r>
                <a:rPr lang="ar-SA" sz="1200" dirty="0"/>
                <a:t> المدرسة</a:t>
              </a:r>
              <a:r>
                <a:rPr lang="ar-SA" sz="900" dirty="0"/>
                <a:t>.........................................</a:t>
              </a:r>
              <a:r>
                <a:rPr lang="ar-SA" sz="1200" dirty="0"/>
                <a:t> الصف </a:t>
              </a:r>
              <a:r>
                <a:rPr lang="ar-SA" sz="900" dirty="0"/>
                <a:t>........................</a:t>
              </a:r>
            </a:p>
          </p:txBody>
        </p:sp>
        <p:sp>
          <p:nvSpPr>
            <p:cNvPr id="16" name="مربع نص 15"/>
            <p:cNvSpPr txBox="1"/>
            <p:nvPr/>
          </p:nvSpPr>
          <p:spPr>
            <a:xfrm>
              <a:off x="5427525" y="230264"/>
              <a:ext cx="1306538" cy="57888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1">
              <a:spAutoFit/>
            </a:bodyPr>
            <a:lstStyle/>
            <a:p>
              <a:r>
                <a:rPr lang="ar-SA" sz="700" dirty="0"/>
                <a:t>المملكة العربية السعودية</a:t>
              </a:r>
            </a:p>
            <a:p>
              <a:r>
                <a:rPr lang="ar-SA" sz="700" dirty="0"/>
                <a:t>وزارة التعليم </a:t>
              </a:r>
            </a:p>
            <a:p>
              <a:r>
                <a:rPr lang="ar-SA" sz="700" dirty="0"/>
                <a:t>مكتب التربية والتعليم بمحافظة الجبيل</a:t>
              </a:r>
            </a:p>
            <a:p>
              <a:r>
                <a:rPr lang="ar-SA" sz="700" dirty="0"/>
                <a:t>قسم الصفوف الأولية</a:t>
              </a:r>
            </a:p>
          </p:txBody>
        </p:sp>
        <p:pic>
          <p:nvPicPr>
            <p:cNvPr id="17" name="Picture 6" descr="نتيجة بحث الصور عن شعار وزارة المعارف بدون خلفية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691" y="245429"/>
              <a:ext cx="955441" cy="589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مستطيل مستدير الزوايا 17"/>
            <p:cNvSpPr/>
            <p:nvPr/>
          </p:nvSpPr>
          <p:spPr>
            <a:xfrm>
              <a:off x="1392348" y="114036"/>
              <a:ext cx="4164363" cy="433795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 sz="1400" b="1" dirty="0">
                <a:solidFill>
                  <a:schemeClr val="tx1"/>
                </a:solidFill>
              </a:endParaRPr>
            </a:p>
            <a:p>
              <a:pPr algn="ctr"/>
              <a:r>
                <a:rPr lang="ar-SA" sz="1400" b="1" dirty="0">
                  <a:solidFill>
                    <a:schemeClr val="tx1"/>
                  </a:solidFill>
                </a:rPr>
                <a:t>نموذج (10)</a:t>
              </a:r>
            </a:p>
            <a:p>
              <a:pPr algn="ctr"/>
              <a:r>
                <a:rPr lang="ar-SA" sz="1400" b="1" dirty="0">
                  <a:solidFill>
                    <a:schemeClr val="tx1"/>
                  </a:solidFill>
                </a:rPr>
                <a:t>الاختبار الدوري للصف الثاني مادة الرياضيات الفترة الثانية</a:t>
              </a:r>
              <a:r>
                <a:rPr lang="ar-SA" sz="1400" dirty="0">
                  <a:solidFill>
                    <a:schemeClr val="tx1"/>
                  </a:solidFill>
                </a:rPr>
                <a:t> </a:t>
              </a:r>
            </a:p>
          </p:txBody>
        </p:sp>
        <p:sp>
          <p:nvSpPr>
            <p:cNvPr id="19" name="مستطيل مستدير الزوايا 18"/>
            <p:cNvSpPr/>
            <p:nvPr/>
          </p:nvSpPr>
          <p:spPr>
            <a:xfrm>
              <a:off x="57075" y="91600"/>
              <a:ext cx="6743850" cy="1974423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algn="ctr"/>
              <a:endParaRPr lang="ar-SA"/>
            </a:p>
          </p:txBody>
        </p:sp>
        <p:pic>
          <p:nvPicPr>
            <p:cNvPr id="20" name="Picture 2" descr="نتيجة بحث الصور عن رياضيات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073" y="891464"/>
              <a:ext cx="1300672" cy="9733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4" descr="نتيجة بحث الصور عن اطارات رياضيات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9830">
              <a:off x="1204543" y="642193"/>
              <a:ext cx="4898705" cy="16165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مستطيل 21"/>
            <p:cNvSpPr/>
            <p:nvPr/>
          </p:nvSpPr>
          <p:spPr>
            <a:xfrm rot="901254">
              <a:off x="3750251" y="992977"/>
              <a:ext cx="3193570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ar-SA" sz="3600" b="1" dirty="0">
                  <a:ln w="0"/>
                  <a:gradFill flip="none" rotWithShape="1">
                    <a:gsLst>
                      <a:gs pos="72843">
                        <a:schemeClr val="accent2">
                          <a:lumMod val="75000"/>
                        </a:schemeClr>
                      </a:gs>
                      <a:gs pos="71687">
                        <a:schemeClr val="tx1"/>
                      </a:gs>
                      <a:gs pos="69375">
                        <a:schemeClr val="accent2">
                          <a:lumMod val="20000"/>
                          <a:lumOff val="80000"/>
                        </a:schemeClr>
                      </a:gs>
                      <a:gs pos="47562">
                        <a:srgbClr val="00B0F0"/>
                      </a:gs>
                      <a:gs pos="35000">
                        <a:srgbClr val="FFFF00"/>
                      </a:gs>
                      <a:gs pos="60125">
                        <a:schemeClr val="accent6">
                          <a:lumMod val="60000"/>
                          <a:lumOff val="40000"/>
                        </a:schemeClr>
                      </a:gs>
                      <a:gs pos="0">
                        <a:schemeClr val="accent1">
                          <a:lumMod val="5000"/>
                          <a:lumOff val="95000"/>
                        </a:schemeClr>
                      </a:gs>
                      <a:gs pos="74000">
                        <a:schemeClr val="accent1">
                          <a:lumMod val="45000"/>
                          <a:lumOff val="55000"/>
                        </a:schemeClr>
                      </a:gs>
                      <a:gs pos="83000">
                        <a:schemeClr val="accent1">
                          <a:lumMod val="45000"/>
                          <a:lumOff val="55000"/>
                        </a:schemeClr>
                      </a:gs>
                      <a:gs pos="100000">
                        <a:schemeClr val="accent1">
                          <a:lumMod val="30000"/>
                          <a:lumOff val="70000"/>
                        </a:schemeClr>
                      </a:gs>
                    </a:gsLst>
                    <a:path path="circle">
                      <a:fillToRect t="100000" r="100000"/>
                    </a:path>
                    <a:tileRect l="-100000" b="-100000"/>
                  </a:gra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cs typeface="Bold Italic Art" panose="02010400000000000000" pitchFamily="2" charset="-78"/>
                </a:rPr>
                <a:t>الرياضيات</a:t>
              </a:r>
              <a:endParaRPr lang="ar-SA" sz="3600" b="1" cap="none" spc="0" dirty="0">
                <a:ln w="0"/>
                <a:gradFill flip="none" rotWithShape="1">
                  <a:gsLst>
                    <a:gs pos="72843">
                      <a:schemeClr val="accent2">
                        <a:lumMod val="75000"/>
                      </a:schemeClr>
                    </a:gs>
                    <a:gs pos="71687">
                      <a:schemeClr val="tx1"/>
                    </a:gs>
                    <a:gs pos="69375">
                      <a:schemeClr val="accent2">
                        <a:lumMod val="20000"/>
                        <a:lumOff val="80000"/>
                      </a:schemeClr>
                    </a:gs>
                    <a:gs pos="47562">
                      <a:srgbClr val="00B0F0"/>
                    </a:gs>
                    <a:gs pos="35000">
                      <a:srgbClr val="FFFF00"/>
                    </a:gs>
                    <a:gs pos="60125">
                      <a:schemeClr val="accent6">
                        <a:lumMod val="60000"/>
                        <a:lumOff val="40000"/>
                      </a:schemeClr>
                    </a:gs>
                    <a:gs pos="0">
                      <a:schemeClr val="accent1">
                        <a:lumMod val="5000"/>
                        <a:lumOff val="95000"/>
                      </a:schemeClr>
                    </a:gs>
                    <a:gs pos="74000">
                      <a:schemeClr val="accent1">
                        <a:lumMod val="45000"/>
                        <a:lumOff val="55000"/>
                      </a:schemeClr>
                    </a:gs>
                    <a:gs pos="8300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</a:schemeClr>
                    </a:gs>
                  </a:gsLst>
                  <a:path path="circle">
                    <a:fillToRect t="100000" r="100000"/>
                  </a:path>
                  <a:tileRect l="-100000" b="-100000"/>
                </a:gra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cs typeface="Bold Italic Art" panose="02010400000000000000" pitchFamily="2" charset="-78"/>
              </a:endParaRPr>
            </a:p>
          </p:txBody>
        </p:sp>
      </p:grpSp>
      <p:sp>
        <p:nvSpPr>
          <p:cNvPr id="52" name="مخطط انسيابي: معالجة متعاقبة 105"/>
          <p:cNvSpPr/>
          <p:nvPr/>
        </p:nvSpPr>
        <p:spPr>
          <a:xfrm>
            <a:off x="4194713" y="5244577"/>
            <a:ext cx="1032704" cy="1233069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1600" b="1" dirty="0">
                <a:solidFill>
                  <a:schemeClr val="tx1"/>
                </a:solidFill>
              </a:rPr>
              <a:t>85</a:t>
            </a:r>
          </a:p>
          <a:p>
            <a:pPr algn="ctr"/>
            <a:r>
              <a:rPr lang="ar-SA" sz="1600" b="1" dirty="0">
                <a:solidFill>
                  <a:schemeClr val="tx1"/>
                </a:solidFill>
              </a:rPr>
              <a:t>47</a:t>
            </a:r>
          </a:p>
        </p:txBody>
      </p:sp>
      <p:sp>
        <p:nvSpPr>
          <p:cNvPr id="53" name="مخطط انسيابي: معالجة متعاقبة 106"/>
          <p:cNvSpPr/>
          <p:nvPr/>
        </p:nvSpPr>
        <p:spPr>
          <a:xfrm>
            <a:off x="5588228" y="5261468"/>
            <a:ext cx="1016042" cy="1227785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sz="1600" b="1" dirty="0">
                <a:solidFill>
                  <a:schemeClr val="tx1"/>
                </a:solidFill>
              </a:rPr>
              <a:t>76</a:t>
            </a:r>
          </a:p>
          <a:p>
            <a:pPr algn="ctr"/>
            <a:r>
              <a:rPr lang="ar-SA" sz="1600" b="1" dirty="0">
                <a:solidFill>
                  <a:schemeClr val="tx1"/>
                </a:solidFill>
              </a:rPr>
              <a:t>34</a:t>
            </a:r>
          </a:p>
        </p:txBody>
      </p:sp>
      <p:sp>
        <p:nvSpPr>
          <p:cNvPr id="2" name="Rectangle 1"/>
          <p:cNvSpPr/>
          <p:nvPr/>
        </p:nvSpPr>
        <p:spPr>
          <a:xfrm>
            <a:off x="5195388" y="8549104"/>
            <a:ext cx="366329" cy="2450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 dirty="0"/>
          </a:p>
        </p:txBody>
      </p:sp>
      <p:sp>
        <p:nvSpPr>
          <p:cNvPr id="3" name="Minus Sign 2"/>
          <p:cNvSpPr/>
          <p:nvPr/>
        </p:nvSpPr>
        <p:spPr>
          <a:xfrm flipV="1">
            <a:off x="5613626" y="6116793"/>
            <a:ext cx="1016042" cy="10782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6" name="Minus Sign 25"/>
          <p:cNvSpPr/>
          <p:nvPr/>
        </p:nvSpPr>
        <p:spPr>
          <a:xfrm>
            <a:off x="4166174" y="6124014"/>
            <a:ext cx="1032705" cy="10782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7" name="Minus Sign 26"/>
          <p:cNvSpPr/>
          <p:nvPr/>
        </p:nvSpPr>
        <p:spPr>
          <a:xfrm flipH="1" flipV="1">
            <a:off x="6248586" y="5833613"/>
            <a:ext cx="201167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29" name="Minus Sign 28"/>
          <p:cNvSpPr/>
          <p:nvPr/>
        </p:nvSpPr>
        <p:spPr>
          <a:xfrm flipH="1" flipV="1">
            <a:off x="4808948" y="5815172"/>
            <a:ext cx="256032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graphicFrame>
        <p:nvGraphicFramePr>
          <p:cNvPr id="48" name="جدول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9348998"/>
              </p:ext>
            </p:extLst>
          </p:nvPr>
        </p:nvGraphicFramePr>
        <p:xfrm>
          <a:off x="281860" y="4669519"/>
          <a:ext cx="3497803" cy="1114593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720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413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1440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1616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1205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4665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42425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طرح عددين مكزن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كل كنهما من من ثلاثة أرقام على الأكثر بإعادة التجميع وبدونه 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2986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99182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49" name="جدول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1583300"/>
              </p:ext>
            </p:extLst>
          </p:nvPr>
        </p:nvGraphicFramePr>
        <p:xfrm>
          <a:off x="289829" y="2423636"/>
          <a:ext cx="3622205" cy="109191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728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111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5805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874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7699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1573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التحقق من صحة ناتج الطرح باستخدام الجمع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2986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3648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1" name="Rectangle: Rounded Corners 30"/>
          <p:cNvSpPr/>
          <p:nvPr/>
        </p:nvSpPr>
        <p:spPr>
          <a:xfrm>
            <a:off x="5690576" y="3211927"/>
            <a:ext cx="910374" cy="113557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dirty="0">
                <a:solidFill>
                  <a:schemeClr val="tx1"/>
                </a:solidFill>
              </a:rPr>
              <a:t>42</a:t>
            </a:r>
          </a:p>
          <a:p>
            <a:pPr algn="ctr"/>
            <a:r>
              <a:rPr lang="ar-SA" dirty="0">
                <a:solidFill>
                  <a:schemeClr val="tx1"/>
                </a:solidFill>
              </a:rPr>
              <a:t>15 </a:t>
            </a:r>
          </a:p>
        </p:txBody>
      </p:sp>
      <p:sp>
        <p:nvSpPr>
          <p:cNvPr id="50" name="Rectangle: Rounded Corners 49"/>
          <p:cNvSpPr/>
          <p:nvPr/>
        </p:nvSpPr>
        <p:spPr>
          <a:xfrm>
            <a:off x="4430018" y="3203134"/>
            <a:ext cx="910374" cy="113557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ar-SA" dirty="0">
                <a:solidFill>
                  <a:schemeClr val="tx1"/>
                </a:solidFill>
              </a:rPr>
              <a:t>التحقق</a:t>
            </a:r>
          </a:p>
          <a:p>
            <a:pPr algn="ctr"/>
            <a:endParaRPr lang="ar-SA" dirty="0">
              <a:solidFill>
                <a:schemeClr val="tx1"/>
              </a:solidFill>
            </a:endParaRPr>
          </a:p>
          <a:p>
            <a:pPr algn="ctr"/>
            <a:endParaRPr lang="ar-SA" dirty="0">
              <a:solidFill>
                <a:schemeClr val="tx1"/>
              </a:solidFill>
            </a:endParaRPr>
          </a:p>
          <a:p>
            <a:pPr algn="ctr"/>
            <a:endParaRPr lang="ar-SA" dirty="0">
              <a:solidFill>
                <a:schemeClr val="tx1"/>
              </a:solidFill>
            </a:endParaRPr>
          </a:p>
        </p:txBody>
      </p:sp>
      <p:sp>
        <p:nvSpPr>
          <p:cNvPr id="33" name="Minus Sign 32"/>
          <p:cNvSpPr/>
          <p:nvPr/>
        </p:nvSpPr>
        <p:spPr>
          <a:xfrm flipV="1">
            <a:off x="5681909" y="4106716"/>
            <a:ext cx="948754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sp>
        <p:nvSpPr>
          <p:cNvPr id="34" name="Minus Sign 33"/>
          <p:cNvSpPr/>
          <p:nvPr/>
        </p:nvSpPr>
        <p:spPr>
          <a:xfrm flipV="1">
            <a:off x="6298787" y="3731398"/>
            <a:ext cx="219456" cy="59497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6669" y="7930301"/>
            <a:ext cx="1541643" cy="883490"/>
          </a:xfrm>
          <a:prstGeom prst="rect">
            <a:avLst/>
          </a:prstGeom>
        </p:spPr>
      </p:pic>
      <p:pic>
        <p:nvPicPr>
          <p:cNvPr id="35" name="صورة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1649" y="801519"/>
            <a:ext cx="1011024" cy="758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860198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895</TotalTime>
  <Words>245</Words>
  <Application>Microsoft Office PowerPoint</Application>
  <PresentationFormat>عرض على الشاشة (3:4)‏</PresentationFormat>
  <Paragraphs>78</Paragraphs>
  <Slides>1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6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8" baseType="lpstr">
      <vt:lpstr>Arial</vt:lpstr>
      <vt:lpstr>Bold Italic Art</vt:lpstr>
      <vt:lpstr>Calibri</vt:lpstr>
      <vt:lpstr>Calibri Light</vt:lpstr>
      <vt:lpstr>Times New Roman</vt:lpstr>
      <vt:lpstr>Wingdings</vt:lpstr>
      <vt:lpstr>نسق Office</vt:lpstr>
      <vt:lpstr>عرض تقديمي في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خيريه القحطاني</dc:creator>
  <cp:lastModifiedBy>win</cp:lastModifiedBy>
  <cp:revision>95</cp:revision>
  <dcterms:created xsi:type="dcterms:W3CDTF">2016-10-19T21:09:54Z</dcterms:created>
  <dcterms:modified xsi:type="dcterms:W3CDTF">2016-12-15T11:36:43Z</dcterms:modified>
</cp:coreProperties>
</file>