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1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DE2C4-1AF7-4916-BCD2-0F1D8666833B}" type="datetimeFigureOut">
              <a:rPr lang="ar-SA" smtClean="0"/>
              <a:pPr/>
              <a:t>15/06/1434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64BA-9025-430C-9743-8601DEC57D9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DE2C4-1AF7-4916-BCD2-0F1D8666833B}" type="datetimeFigureOut">
              <a:rPr lang="ar-SA" smtClean="0"/>
              <a:pPr/>
              <a:t>15/06/1434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64BA-9025-430C-9743-8601DEC57D9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DE2C4-1AF7-4916-BCD2-0F1D8666833B}" type="datetimeFigureOut">
              <a:rPr lang="ar-SA" smtClean="0"/>
              <a:pPr/>
              <a:t>15/06/1434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64BA-9025-430C-9743-8601DEC57D9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DE2C4-1AF7-4916-BCD2-0F1D8666833B}" type="datetimeFigureOut">
              <a:rPr lang="ar-SA" smtClean="0"/>
              <a:pPr/>
              <a:t>15/06/1434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64BA-9025-430C-9743-8601DEC57D9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DE2C4-1AF7-4916-BCD2-0F1D8666833B}" type="datetimeFigureOut">
              <a:rPr lang="ar-SA" smtClean="0"/>
              <a:pPr/>
              <a:t>15/06/1434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64BA-9025-430C-9743-8601DEC57D9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DE2C4-1AF7-4916-BCD2-0F1D8666833B}" type="datetimeFigureOut">
              <a:rPr lang="ar-SA" smtClean="0"/>
              <a:pPr/>
              <a:t>15/06/1434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64BA-9025-430C-9743-8601DEC57D9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DE2C4-1AF7-4916-BCD2-0F1D8666833B}" type="datetimeFigureOut">
              <a:rPr lang="ar-SA" smtClean="0"/>
              <a:pPr/>
              <a:t>15/06/1434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64BA-9025-430C-9743-8601DEC57D9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DE2C4-1AF7-4916-BCD2-0F1D8666833B}" type="datetimeFigureOut">
              <a:rPr lang="ar-SA" smtClean="0"/>
              <a:pPr/>
              <a:t>15/06/1434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64BA-9025-430C-9743-8601DEC57D9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DE2C4-1AF7-4916-BCD2-0F1D8666833B}" type="datetimeFigureOut">
              <a:rPr lang="ar-SA" smtClean="0"/>
              <a:pPr/>
              <a:t>15/06/1434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64BA-9025-430C-9743-8601DEC57D9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DE2C4-1AF7-4916-BCD2-0F1D8666833B}" type="datetimeFigureOut">
              <a:rPr lang="ar-SA" smtClean="0"/>
              <a:pPr/>
              <a:t>15/06/1434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64BA-9025-430C-9743-8601DEC57D9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DE2C4-1AF7-4916-BCD2-0F1D8666833B}" type="datetimeFigureOut">
              <a:rPr lang="ar-SA" smtClean="0"/>
              <a:pPr/>
              <a:t>15/06/1434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64BA-9025-430C-9743-8601DEC57D9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DE2C4-1AF7-4916-BCD2-0F1D8666833B}" type="datetimeFigureOut">
              <a:rPr lang="ar-SA" smtClean="0"/>
              <a:pPr/>
              <a:t>15/06/1434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664BA-9025-430C-9743-8601DEC57D90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42852"/>
            <a:ext cx="3314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857232"/>
            <a:ext cx="4424368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642918"/>
            <a:ext cx="23241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دبوس زينة 4"/>
          <p:cNvSpPr/>
          <p:nvPr/>
        </p:nvSpPr>
        <p:spPr>
          <a:xfrm>
            <a:off x="5072066" y="3357562"/>
            <a:ext cx="3857652" cy="785818"/>
          </a:xfrm>
          <a:prstGeom prst="plaque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bg2">
                <a:lumMod val="5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200" b="1" dirty="0" smtClean="0">
                <a:solidFill>
                  <a:schemeClr val="tx1"/>
                </a:solidFill>
              </a:rPr>
              <a:t>ماذا تستنتج من المتوسط الكلي ؟</a:t>
            </a:r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6" name="دبوس زينة 5"/>
          <p:cNvSpPr/>
          <p:nvPr/>
        </p:nvSpPr>
        <p:spPr>
          <a:xfrm>
            <a:off x="785786" y="3357562"/>
            <a:ext cx="4143404" cy="785818"/>
          </a:xfrm>
          <a:prstGeom prst="plaque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bg2">
                <a:lumMod val="5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200" b="1" dirty="0" smtClean="0">
                <a:solidFill>
                  <a:schemeClr val="tx1"/>
                </a:solidFill>
              </a:rPr>
              <a:t>التقدير الذي متوسطه 2.2 من 4 يدل على خبرة متواضعة في الموقع الإلكتروني .</a:t>
            </a:r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7" name="دبوس زينة 6"/>
          <p:cNvSpPr/>
          <p:nvPr/>
        </p:nvSpPr>
        <p:spPr>
          <a:xfrm>
            <a:off x="5072066" y="4429132"/>
            <a:ext cx="3857652" cy="785818"/>
          </a:xfrm>
          <a:prstGeom prst="plaque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bg2">
                <a:lumMod val="5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200" b="1" dirty="0" smtClean="0">
                <a:solidFill>
                  <a:schemeClr val="tx1"/>
                </a:solidFill>
              </a:rPr>
              <a:t>ماذا يمكن أن نقول عن أعداد المشاركين في المدرسة ؟</a:t>
            </a:r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8" name="دبوس زينة 7"/>
          <p:cNvSpPr/>
          <p:nvPr/>
        </p:nvSpPr>
        <p:spPr>
          <a:xfrm>
            <a:off x="785786" y="4429132"/>
            <a:ext cx="4143404" cy="785818"/>
          </a:xfrm>
          <a:prstGeom prst="plaque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bg2">
                <a:lumMod val="5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200" b="1" dirty="0" smtClean="0">
                <a:solidFill>
                  <a:schemeClr val="tx1"/>
                </a:solidFill>
              </a:rPr>
              <a:t>لا يمكن تحديد عدد المشاركين .</a:t>
            </a:r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9" name="دبوس زينة 8"/>
          <p:cNvSpPr/>
          <p:nvPr/>
        </p:nvSpPr>
        <p:spPr>
          <a:xfrm>
            <a:off x="5072066" y="5500702"/>
            <a:ext cx="3857652" cy="785818"/>
          </a:xfrm>
          <a:prstGeom prst="plaque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bg2">
                <a:lumMod val="5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200" b="1" dirty="0" smtClean="0">
                <a:solidFill>
                  <a:schemeClr val="tx1"/>
                </a:solidFill>
              </a:rPr>
              <a:t>هل تعتقد أنه تم جمع البيانات باستعمال عينة عشوائية؟ فسر إجابتك</a:t>
            </a:r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10" name="دبوس زينة 9"/>
          <p:cNvSpPr/>
          <p:nvPr/>
        </p:nvSpPr>
        <p:spPr>
          <a:xfrm>
            <a:off x="785786" y="5500702"/>
            <a:ext cx="4143404" cy="785818"/>
          </a:xfrm>
          <a:prstGeom prst="plaque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bg2">
                <a:lumMod val="5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200" b="1" dirty="0" smtClean="0">
                <a:solidFill>
                  <a:schemeClr val="tx1"/>
                </a:solidFill>
              </a:rPr>
              <a:t>لا .. لأن البيانات التي تم جمعها تطوعية .</a:t>
            </a:r>
            <a:endParaRPr lang="ar-SA" sz="2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42852"/>
            <a:ext cx="3314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928670"/>
            <a:ext cx="7991489" cy="2887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42964" y="4081160"/>
            <a:ext cx="7673862" cy="419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79247" y="4890022"/>
            <a:ext cx="5336129" cy="467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39137" y="5643578"/>
            <a:ext cx="3176267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42852"/>
            <a:ext cx="3314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دبوس زينة 6"/>
          <p:cNvSpPr/>
          <p:nvPr/>
        </p:nvSpPr>
        <p:spPr>
          <a:xfrm>
            <a:off x="785786" y="714356"/>
            <a:ext cx="7286676" cy="85725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دبوس زينة 7"/>
          <p:cNvSpPr/>
          <p:nvPr/>
        </p:nvSpPr>
        <p:spPr>
          <a:xfrm>
            <a:off x="8072462" y="785794"/>
            <a:ext cx="942948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مثــال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928670"/>
            <a:ext cx="6677032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2071678"/>
            <a:ext cx="5105409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2000240"/>
            <a:ext cx="2733681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00166" y="4786322"/>
            <a:ext cx="7191387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42852"/>
            <a:ext cx="3314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دبوس زينة 6"/>
          <p:cNvSpPr/>
          <p:nvPr/>
        </p:nvSpPr>
        <p:spPr>
          <a:xfrm>
            <a:off x="3143240" y="714356"/>
            <a:ext cx="4929222" cy="1000132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دبوس زينة 7"/>
          <p:cNvSpPr/>
          <p:nvPr/>
        </p:nvSpPr>
        <p:spPr>
          <a:xfrm>
            <a:off x="8072462" y="857232"/>
            <a:ext cx="942948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تحقق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857232"/>
            <a:ext cx="4367217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2000240"/>
            <a:ext cx="250033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620" y="2500306"/>
            <a:ext cx="4938721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مربع نص 11"/>
          <p:cNvSpPr txBox="1"/>
          <p:nvPr/>
        </p:nvSpPr>
        <p:spPr>
          <a:xfrm>
            <a:off x="3571868" y="4071942"/>
            <a:ext cx="5214974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حجم العينة مناسب ولكنها قد تكون متحيزة لأن الأشخاص الذين استجابوا لهذا المسح كانوا في مدينة الألعاب . أي أنهم مستعدون وراغبون في دفع ثمن بطاقة الدخول .</a:t>
            </a:r>
            <a:endParaRPr lang="ar-SA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42852"/>
            <a:ext cx="3314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دبوس زينة 6"/>
          <p:cNvSpPr/>
          <p:nvPr/>
        </p:nvSpPr>
        <p:spPr>
          <a:xfrm>
            <a:off x="3143240" y="714356"/>
            <a:ext cx="4929222" cy="1428760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دبوس زينة 7"/>
          <p:cNvSpPr/>
          <p:nvPr/>
        </p:nvSpPr>
        <p:spPr>
          <a:xfrm>
            <a:off x="8072462" y="857232"/>
            <a:ext cx="942948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تأكــد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3571868" y="4071942"/>
            <a:ext cx="5214974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غير صحيح .. بسبب عدم ذكر نوع المحطة التي نفذت الدراسة ويحتمل أن يكون الأشخاص الذين استجابوا للدراسة هم من الأشخاص الذين يشاهدون تلك المحطة أو المحطات المشابهة .</a:t>
            </a:r>
            <a:endParaRPr lang="ar-SA" sz="2200" b="1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86130" y="857232"/>
            <a:ext cx="4429133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7620" y="2571744"/>
            <a:ext cx="4400559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48" y="2500306"/>
            <a:ext cx="2433643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42852"/>
            <a:ext cx="3314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دبوس زينة 6"/>
          <p:cNvSpPr/>
          <p:nvPr/>
        </p:nvSpPr>
        <p:spPr>
          <a:xfrm>
            <a:off x="3143240" y="714356"/>
            <a:ext cx="4929222" cy="121444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دبوس زينة 7"/>
          <p:cNvSpPr/>
          <p:nvPr/>
        </p:nvSpPr>
        <p:spPr>
          <a:xfrm>
            <a:off x="8072462" y="928670"/>
            <a:ext cx="942948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تأكــد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3000364" y="4445509"/>
            <a:ext cx="521497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الدراسة المسحية والاستنتاج صحيحان لأن  المصدر موثوق ولا يوجد تحيز والبيانات تؤيد الاستنتاج .</a:t>
            </a:r>
            <a:endParaRPr lang="ar-SA" sz="2200" b="1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928670"/>
            <a:ext cx="4448179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2428868"/>
            <a:ext cx="7186623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42852"/>
            <a:ext cx="3314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60668" y="1285859"/>
            <a:ext cx="4188036" cy="336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48" y="2214554"/>
            <a:ext cx="438150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15606" y="3000372"/>
            <a:ext cx="6828320" cy="826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39331" y="4143380"/>
            <a:ext cx="7033169" cy="826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644899" y="5286388"/>
            <a:ext cx="6999027" cy="780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42852"/>
            <a:ext cx="3314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دبوس زينة 6"/>
          <p:cNvSpPr/>
          <p:nvPr/>
        </p:nvSpPr>
        <p:spPr>
          <a:xfrm>
            <a:off x="3643306" y="714356"/>
            <a:ext cx="4429156" cy="121444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دبوس زينة 7"/>
          <p:cNvSpPr/>
          <p:nvPr/>
        </p:nvSpPr>
        <p:spPr>
          <a:xfrm>
            <a:off x="8072462" y="928670"/>
            <a:ext cx="942948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مثال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3714744" y="3926807"/>
            <a:ext cx="521497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معظم الطلاب موافقون على تطبيق النظام الجديد .</a:t>
            </a:r>
            <a:endParaRPr lang="ar-SA" sz="22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785794"/>
            <a:ext cx="3810005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6686" y="642918"/>
            <a:ext cx="3162306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مستطيل مستدير الزوايا 9"/>
          <p:cNvSpPr/>
          <p:nvPr/>
        </p:nvSpPr>
        <p:spPr>
          <a:xfrm>
            <a:off x="642910" y="1085834"/>
            <a:ext cx="428628" cy="1214446"/>
          </a:xfrm>
          <a:prstGeom prst="roundRect">
            <a:avLst/>
          </a:prstGeom>
          <a:solidFill>
            <a:schemeClr val="tx2">
              <a:lumMod val="75000"/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/>
          <p:cNvSpPr txBox="1"/>
          <p:nvPr/>
        </p:nvSpPr>
        <p:spPr>
          <a:xfrm>
            <a:off x="4857752" y="4498311"/>
            <a:ext cx="407196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أطوال فترات التدريج غير ثابتة .</a:t>
            </a:r>
            <a:endParaRPr lang="ar-SA" sz="2200" b="1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2586024" y="5069815"/>
            <a:ext cx="635798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450 طالبا غير موافقين أو غير موافقين بشدة على النظام الجديد .</a:t>
            </a:r>
            <a:endParaRPr lang="ar-SA" sz="2200" b="1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2571736" y="5641319"/>
            <a:ext cx="635798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عدد الموافقين على النظام الجديد يزيد قليلا على 300 طالب فقط .</a:t>
            </a:r>
            <a:endParaRPr lang="ar-SA" sz="2200" b="1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2357422" y="6141385"/>
            <a:ext cx="657229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نستنتج أن التمثيل البياني المعروض مضلل ، والاستنتاج غير صادق .</a:t>
            </a:r>
            <a:endParaRPr lang="ar-SA" sz="2200" b="1" dirty="0"/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1471590" y="1142984"/>
            <a:ext cx="428628" cy="1214446"/>
          </a:xfrm>
          <a:prstGeom prst="roundRect">
            <a:avLst/>
          </a:prstGeom>
          <a:solidFill>
            <a:schemeClr val="tx2">
              <a:lumMod val="75000"/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2357422" y="1714488"/>
            <a:ext cx="785818" cy="642942"/>
          </a:xfrm>
          <a:prstGeom prst="roundRect">
            <a:avLst/>
          </a:prstGeom>
          <a:solidFill>
            <a:schemeClr val="tx2">
              <a:lumMod val="75000"/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مستدير الزوايا 17"/>
          <p:cNvSpPr/>
          <p:nvPr/>
        </p:nvSpPr>
        <p:spPr>
          <a:xfrm>
            <a:off x="1100112" y="1142984"/>
            <a:ext cx="828000" cy="1224000"/>
          </a:xfrm>
          <a:prstGeom prst="roundRect">
            <a:avLst/>
          </a:prstGeom>
          <a:solidFill>
            <a:schemeClr val="tx2">
              <a:lumMod val="75000"/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620" y="2143116"/>
            <a:ext cx="4629159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/>
      <p:bldP spid="10" grpId="0" animBg="1"/>
      <p:bldP spid="10" grpId="1" animBg="1"/>
      <p:bldP spid="11" grpId="0"/>
      <p:bldP spid="13" grpId="0"/>
      <p:bldP spid="14" grpId="0"/>
      <p:bldP spid="15" grpId="0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42852"/>
            <a:ext cx="3314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دبوس زينة 6"/>
          <p:cNvSpPr/>
          <p:nvPr/>
        </p:nvSpPr>
        <p:spPr>
          <a:xfrm>
            <a:off x="3643306" y="714356"/>
            <a:ext cx="4429156" cy="121444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دبوس زينة 7"/>
          <p:cNvSpPr/>
          <p:nvPr/>
        </p:nvSpPr>
        <p:spPr>
          <a:xfrm>
            <a:off x="8072462" y="928670"/>
            <a:ext cx="942948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مثال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2928926" y="4572008"/>
            <a:ext cx="600079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كرة اليد الأقل شيوعا من الألعاب الرياضية المفضلة .</a:t>
            </a:r>
            <a:endParaRPr lang="ar-SA" sz="2200" b="1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4857752" y="5141253"/>
            <a:ext cx="407196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أطوال فترات التدريج </a:t>
            </a:r>
            <a:r>
              <a:rPr lang="ar-SA" sz="2200" b="1" dirty="0" smtClean="0"/>
              <a:t>ثابتة </a:t>
            </a:r>
            <a:r>
              <a:rPr lang="ar-SA" sz="2200" b="1" dirty="0" smtClean="0"/>
              <a:t>.</a:t>
            </a:r>
            <a:endParaRPr lang="ar-SA" sz="2200" b="1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5429256" y="5641319"/>
            <a:ext cx="350046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عرض الأعمدة والألوان مناسب .</a:t>
            </a:r>
            <a:endParaRPr lang="ar-SA" sz="2200" b="1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2357422" y="6212823"/>
            <a:ext cx="657229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نستنتج أن التمثيل البياني المعروض </a:t>
            </a:r>
            <a:r>
              <a:rPr lang="ar-SA" sz="2200" b="1" dirty="0" smtClean="0"/>
              <a:t>صحيح ، </a:t>
            </a:r>
            <a:r>
              <a:rPr lang="ar-SA" sz="2200" b="1" dirty="0" smtClean="0"/>
              <a:t>والاستنتاج </a:t>
            </a:r>
            <a:r>
              <a:rPr lang="ar-SA" sz="2200" b="1" dirty="0" smtClean="0"/>
              <a:t>صادق </a:t>
            </a:r>
            <a:r>
              <a:rPr lang="ar-SA" sz="2200" b="1" dirty="0" smtClean="0"/>
              <a:t>.</a:t>
            </a:r>
            <a:endParaRPr lang="ar-SA" sz="22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785794"/>
            <a:ext cx="382905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642918"/>
            <a:ext cx="3252796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0430" y="2071678"/>
            <a:ext cx="544830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مستطيل مستدير الزوايا 15"/>
          <p:cNvSpPr/>
          <p:nvPr/>
        </p:nvSpPr>
        <p:spPr>
          <a:xfrm>
            <a:off x="1142976" y="1414448"/>
            <a:ext cx="357190" cy="771532"/>
          </a:xfrm>
          <a:prstGeom prst="roundRect">
            <a:avLst/>
          </a:prstGeom>
          <a:solidFill>
            <a:schemeClr val="tx2">
              <a:lumMod val="75000"/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مستدير الزوايا 18"/>
          <p:cNvSpPr/>
          <p:nvPr/>
        </p:nvSpPr>
        <p:spPr>
          <a:xfrm>
            <a:off x="2000232" y="1428736"/>
            <a:ext cx="357190" cy="771532"/>
          </a:xfrm>
          <a:prstGeom prst="roundRect">
            <a:avLst/>
          </a:prstGeom>
          <a:solidFill>
            <a:schemeClr val="tx2">
              <a:lumMod val="75000"/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2857488" y="1428736"/>
            <a:ext cx="357190" cy="771532"/>
          </a:xfrm>
          <a:prstGeom prst="roundRect">
            <a:avLst/>
          </a:prstGeom>
          <a:solidFill>
            <a:schemeClr val="tx2">
              <a:lumMod val="75000"/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2000232" y="4071942"/>
            <a:ext cx="692948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كرة القدم والطائرة </a:t>
            </a:r>
            <a:r>
              <a:rPr lang="ar-SA" sz="2200" b="1" dirty="0" smtClean="0"/>
              <a:t>و</a:t>
            </a:r>
            <a:r>
              <a:rPr lang="ar-SA" sz="2200" b="1" dirty="0" smtClean="0"/>
              <a:t>السلة الأكثر شيوعا من الألعاب الرياضية المفضلة .</a:t>
            </a:r>
            <a:endParaRPr lang="ar-SA" sz="2200" b="1" dirty="0"/>
          </a:p>
        </p:txBody>
      </p:sp>
      <p:sp>
        <p:nvSpPr>
          <p:cNvPr id="22" name="مستطيل مستدير الزوايا 21"/>
          <p:cNvSpPr/>
          <p:nvPr/>
        </p:nvSpPr>
        <p:spPr>
          <a:xfrm>
            <a:off x="1571604" y="1785926"/>
            <a:ext cx="357190" cy="414342"/>
          </a:xfrm>
          <a:prstGeom prst="roundRect">
            <a:avLst/>
          </a:prstGeom>
          <a:solidFill>
            <a:schemeClr val="tx2">
              <a:lumMod val="75000"/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مستدير الزوايا 22"/>
          <p:cNvSpPr/>
          <p:nvPr/>
        </p:nvSpPr>
        <p:spPr>
          <a:xfrm>
            <a:off x="785786" y="1071546"/>
            <a:ext cx="357190" cy="1128722"/>
          </a:xfrm>
          <a:prstGeom prst="roundRect">
            <a:avLst/>
          </a:prstGeom>
          <a:solidFill>
            <a:schemeClr val="tx2">
              <a:lumMod val="75000"/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/>
      <p:bldP spid="11" grpId="0"/>
      <p:bldP spid="14" grpId="0"/>
      <p:bldP spid="15" grpId="0"/>
      <p:bldP spid="16" grpId="0" animBg="1"/>
      <p:bldP spid="16" grpId="1" animBg="1"/>
      <p:bldP spid="19" grpId="0" animBg="1"/>
      <p:bldP spid="19" grpId="1" animBg="1"/>
      <p:bldP spid="20" grpId="0" animBg="1"/>
      <p:bldP spid="20" grpId="1" animBg="1"/>
      <p:bldP spid="21" grpId="0"/>
      <p:bldP spid="22" grpId="0" animBg="1"/>
      <p:bldP spid="22" grpId="1" animBg="1"/>
      <p:bldP spid="23" grpId="0" animBg="1"/>
      <p:bldP spid="23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42852"/>
            <a:ext cx="3314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دبوس زينة 6"/>
          <p:cNvSpPr/>
          <p:nvPr/>
        </p:nvSpPr>
        <p:spPr>
          <a:xfrm>
            <a:off x="3643306" y="714356"/>
            <a:ext cx="4429156" cy="157163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دبوس زينة 7"/>
          <p:cNvSpPr/>
          <p:nvPr/>
        </p:nvSpPr>
        <p:spPr>
          <a:xfrm>
            <a:off x="8072462" y="928670"/>
            <a:ext cx="942948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مثال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6072198" y="4572008"/>
            <a:ext cx="285752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أكبر نمو سكاني في قطر .</a:t>
            </a:r>
            <a:endParaRPr lang="ar-SA" sz="2200" b="1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4857752" y="5141253"/>
            <a:ext cx="407196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أطوال فترات التدريج </a:t>
            </a:r>
            <a:r>
              <a:rPr lang="ar-SA" sz="2200" b="1" dirty="0" smtClean="0"/>
              <a:t>ثابتة </a:t>
            </a:r>
            <a:r>
              <a:rPr lang="ar-SA" sz="2200" b="1" dirty="0" smtClean="0"/>
              <a:t>.</a:t>
            </a:r>
            <a:endParaRPr lang="ar-SA" sz="2200" b="1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5429256" y="5641319"/>
            <a:ext cx="350046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عرض الأعمدة والألوان مناسب .</a:t>
            </a:r>
            <a:endParaRPr lang="ar-SA" sz="2200" b="1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2357422" y="6212823"/>
            <a:ext cx="657229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نستنتج أن التمثيل البياني المعروض </a:t>
            </a:r>
            <a:r>
              <a:rPr lang="ar-SA" sz="2200" b="1" dirty="0" smtClean="0"/>
              <a:t>صحيح ، </a:t>
            </a:r>
            <a:r>
              <a:rPr lang="ar-SA" sz="2200" b="1" dirty="0" smtClean="0"/>
              <a:t>والاستنتاج </a:t>
            </a:r>
            <a:r>
              <a:rPr lang="ar-SA" sz="2200" b="1" dirty="0" smtClean="0"/>
              <a:t>صادق </a:t>
            </a:r>
            <a:r>
              <a:rPr lang="ar-SA" sz="2200" b="1" dirty="0" smtClean="0"/>
              <a:t>.</a:t>
            </a:r>
            <a:endParaRPr lang="ar-SA" sz="2200" b="1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5715008" y="4071942"/>
            <a:ext cx="321471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أقل نمو سكاني </a:t>
            </a:r>
            <a:r>
              <a:rPr lang="ar-SA" sz="2200" b="1" dirty="0" smtClean="0"/>
              <a:t>في السعودية .</a:t>
            </a:r>
            <a:endParaRPr lang="ar-SA" sz="22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842944"/>
            <a:ext cx="381952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61636" y="2643182"/>
            <a:ext cx="3106086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3214686"/>
            <a:ext cx="380524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406" y="1142984"/>
            <a:ext cx="3462345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مستطيل مستدير الزوايا 19"/>
          <p:cNvSpPr/>
          <p:nvPr/>
        </p:nvSpPr>
        <p:spPr>
          <a:xfrm>
            <a:off x="214282" y="1428736"/>
            <a:ext cx="357190" cy="1857388"/>
          </a:xfrm>
          <a:prstGeom prst="roundRect">
            <a:avLst/>
          </a:prstGeom>
          <a:solidFill>
            <a:schemeClr val="tx2">
              <a:lumMod val="75000"/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مستدير الزوايا 23"/>
          <p:cNvSpPr/>
          <p:nvPr/>
        </p:nvSpPr>
        <p:spPr>
          <a:xfrm>
            <a:off x="785786" y="2786058"/>
            <a:ext cx="1428760" cy="357190"/>
          </a:xfrm>
          <a:prstGeom prst="roundRect">
            <a:avLst/>
          </a:prstGeom>
          <a:solidFill>
            <a:schemeClr val="tx2">
              <a:lumMod val="75000"/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مستدير الزوايا 24"/>
          <p:cNvSpPr/>
          <p:nvPr/>
        </p:nvSpPr>
        <p:spPr>
          <a:xfrm>
            <a:off x="785786" y="1357298"/>
            <a:ext cx="1428760" cy="357190"/>
          </a:xfrm>
          <a:prstGeom prst="roundRect">
            <a:avLst/>
          </a:prstGeom>
          <a:solidFill>
            <a:schemeClr val="tx2">
              <a:lumMod val="75000"/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0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/>
      <p:bldP spid="11" grpId="0"/>
      <p:bldP spid="14" grpId="0"/>
      <p:bldP spid="15" grpId="0"/>
      <p:bldP spid="21" grpId="0"/>
      <p:bldP spid="20" grpId="0" animBg="1"/>
      <p:bldP spid="20" grpId="1" animBg="1"/>
      <p:bldP spid="24" grpId="0" animBg="1"/>
      <p:bldP spid="24" grpId="1" animBg="1"/>
      <p:bldP spid="25" grpId="0" animBg="1"/>
      <p:bldP spid="25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42852"/>
            <a:ext cx="3314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دبوس زينة 6"/>
          <p:cNvSpPr/>
          <p:nvPr/>
        </p:nvSpPr>
        <p:spPr>
          <a:xfrm>
            <a:off x="3643306" y="714356"/>
            <a:ext cx="4429156" cy="157163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دبوس زينة 7"/>
          <p:cNvSpPr/>
          <p:nvPr/>
        </p:nvSpPr>
        <p:spPr>
          <a:xfrm>
            <a:off x="8072462" y="928670"/>
            <a:ext cx="942948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مثال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7000892" y="3214686"/>
            <a:ext cx="192882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لا يوجد استنتاج .</a:t>
            </a:r>
            <a:endParaRPr lang="ar-SA" sz="22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857232"/>
            <a:ext cx="3757615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642918"/>
            <a:ext cx="3033720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مربع نص 18"/>
          <p:cNvSpPr txBox="1"/>
          <p:nvPr/>
        </p:nvSpPr>
        <p:spPr>
          <a:xfrm>
            <a:off x="3357554" y="4214818"/>
            <a:ext cx="557216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نستنتج أن : لا يمكن الحكم على صحة طريقة العرض .</a:t>
            </a:r>
            <a:endParaRPr lang="ar-SA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928670"/>
            <a:ext cx="442437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643182"/>
            <a:ext cx="8429683" cy="3690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142852"/>
            <a:ext cx="3314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42852"/>
            <a:ext cx="3314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دبوس زينة 2"/>
          <p:cNvSpPr/>
          <p:nvPr/>
        </p:nvSpPr>
        <p:spPr>
          <a:xfrm>
            <a:off x="4500562" y="714356"/>
            <a:ext cx="3643338" cy="2143140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دبوس زينة 3"/>
          <p:cNvSpPr/>
          <p:nvPr/>
        </p:nvSpPr>
        <p:spPr>
          <a:xfrm>
            <a:off x="8158154" y="1500172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مثال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071546"/>
            <a:ext cx="321471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642918"/>
            <a:ext cx="3810017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1" name="مجموعة 10"/>
          <p:cNvGrpSpPr/>
          <p:nvPr/>
        </p:nvGrpSpPr>
        <p:grpSpPr>
          <a:xfrm>
            <a:off x="5423864" y="1928802"/>
            <a:ext cx="2371731" cy="857256"/>
            <a:chOff x="5423864" y="1928802"/>
            <a:chExt cx="2371731" cy="857256"/>
          </a:xfrm>
        </p:grpSpPr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423864" y="1928802"/>
              <a:ext cx="2371731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429256" y="2428868"/>
              <a:ext cx="2356814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358082" y="3286124"/>
            <a:ext cx="1562106" cy="414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3" name="مجموعة 12"/>
          <p:cNvGrpSpPr/>
          <p:nvPr/>
        </p:nvGrpSpPr>
        <p:grpSpPr>
          <a:xfrm>
            <a:off x="3714744" y="3371850"/>
            <a:ext cx="3448066" cy="280987"/>
            <a:chOff x="3714744" y="3409951"/>
            <a:chExt cx="3448066" cy="280987"/>
          </a:xfrm>
        </p:grpSpPr>
        <p:pic>
          <p:nvPicPr>
            <p:cNvPr id="3079" name="Picture 7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868438" y="3428999"/>
              <a:ext cx="1294372" cy="2619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080" name="Picture 8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3714744" y="3409951"/>
              <a:ext cx="2143140" cy="2619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4" name="دبوس زينة 13"/>
          <p:cNvSpPr/>
          <p:nvPr/>
        </p:nvSpPr>
        <p:spPr>
          <a:xfrm>
            <a:off x="5643570" y="3929066"/>
            <a:ext cx="3071834" cy="78581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المتوسط الحسابي ليس المقياس الأنسب لتمثيل البيانات .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دبوس زينة 14"/>
          <p:cNvSpPr/>
          <p:nvPr/>
        </p:nvSpPr>
        <p:spPr>
          <a:xfrm>
            <a:off x="1500166" y="3929066"/>
            <a:ext cx="3857652" cy="78581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لوجود قيمة متطرفة هي 66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" name="دبوس زينة 15"/>
          <p:cNvSpPr/>
          <p:nvPr/>
        </p:nvSpPr>
        <p:spPr>
          <a:xfrm>
            <a:off x="5643570" y="4843472"/>
            <a:ext cx="3071834" cy="78581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المنوال ليس المقياس الأنسب لتمثيل البيانات .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1500166" y="4843472"/>
            <a:ext cx="3857652" cy="78581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لوجود مجموعتان فقط من القيم المتماثلة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دبوس زينة 17"/>
          <p:cNvSpPr/>
          <p:nvPr/>
        </p:nvSpPr>
        <p:spPr>
          <a:xfrm>
            <a:off x="5643570" y="5772166"/>
            <a:ext cx="3071834" cy="78581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الوسيط هو المقياس الأنسب لتمثيل البيانات .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دبوس زينة 18"/>
          <p:cNvSpPr/>
          <p:nvPr/>
        </p:nvSpPr>
        <p:spPr>
          <a:xfrm>
            <a:off x="1500166" y="5772166"/>
            <a:ext cx="3857652" cy="78581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لوجود قيمة متطرفة وكذلك لعدم وجود فجوات في وسط البيانات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42852"/>
            <a:ext cx="3314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دبوس زينة 2"/>
          <p:cNvSpPr/>
          <p:nvPr/>
        </p:nvSpPr>
        <p:spPr>
          <a:xfrm>
            <a:off x="3143240" y="714356"/>
            <a:ext cx="4929222" cy="1071570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دبوس زينة 3"/>
          <p:cNvSpPr/>
          <p:nvPr/>
        </p:nvSpPr>
        <p:spPr>
          <a:xfrm>
            <a:off x="8072462" y="928670"/>
            <a:ext cx="942948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تحقق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دبوس زينة 13"/>
          <p:cNvSpPr/>
          <p:nvPr/>
        </p:nvSpPr>
        <p:spPr>
          <a:xfrm>
            <a:off x="5643570" y="3929066"/>
            <a:ext cx="3071834" cy="78581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المتوسط الحسابي ليس المقياس الأنسب لتمثيل البيانات .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دبوس زينة 14"/>
          <p:cNvSpPr/>
          <p:nvPr/>
        </p:nvSpPr>
        <p:spPr>
          <a:xfrm>
            <a:off x="1500166" y="3929066"/>
            <a:ext cx="3857652" cy="78581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لوجود قيمة متطرفة هي 32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" name="دبوس زينة 15"/>
          <p:cNvSpPr/>
          <p:nvPr/>
        </p:nvSpPr>
        <p:spPr>
          <a:xfrm>
            <a:off x="5643570" y="4843472"/>
            <a:ext cx="3071834" cy="78581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المنوال هو المقياس الأنسب لتمثيل البيانات .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1500166" y="4843472"/>
            <a:ext cx="3857652" cy="78581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لوجود أعدادا متكررة في البيانات  86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دبوس زينة 17"/>
          <p:cNvSpPr/>
          <p:nvPr/>
        </p:nvSpPr>
        <p:spPr>
          <a:xfrm>
            <a:off x="5643570" y="5772166"/>
            <a:ext cx="3071834" cy="78581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الوسيط ليس المقياس الأنسب لتمثيل البيانات .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دبوس زينة 18"/>
          <p:cNvSpPr/>
          <p:nvPr/>
        </p:nvSpPr>
        <p:spPr>
          <a:xfrm>
            <a:off x="1500166" y="5772166"/>
            <a:ext cx="3857652" cy="78581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لوجود فجوة بسيطة في وسط البيانات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857232"/>
            <a:ext cx="4510092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642918"/>
            <a:ext cx="2366969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مربع نص 21"/>
          <p:cNvSpPr txBox="1"/>
          <p:nvPr/>
        </p:nvSpPr>
        <p:spPr>
          <a:xfrm>
            <a:off x="6143636" y="2110079"/>
            <a:ext cx="25717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نرتب البيانات تصاعديا </a:t>
            </a:r>
            <a:endParaRPr lang="ar-SA" sz="2400" b="1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71438" y="2926675"/>
            <a:ext cx="885828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32، 69 ، 70 ، 71 ، 71 ، 79 ، 79 ، 81 ، 82 ، 85 ، 86 ، 86 ، 86 ، 86 ، 86 ، 88</a:t>
            </a:r>
            <a:endParaRPr lang="ar-SA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42852"/>
            <a:ext cx="3314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دبوس زينة 2"/>
          <p:cNvSpPr/>
          <p:nvPr/>
        </p:nvSpPr>
        <p:spPr>
          <a:xfrm>
            <a:off x="285720" y="714356"/>
            <a:ext cx="7786742" cy="1071570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دبوس زينة 3"/>
          <p:cNvSpPr/>
          <p:nvPr/>
        </p:nvSpPr>
        <p:spPr>
          <a:xfrm>
            <a:off x="8072462" y="928670"/>
            <a:ext cx="942948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تأكــد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دبوس زينة 13"/>
          <p:cNvSpPr/>
          <p:nvPr/>
        </p:nvSpPr>
        <p:spPr>
          <a:xfrm>
            <a:off x="5643570" y="3929066"/>
            <a:ext cx="3071834" cy="78581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المتوسط الحسابي مقياس مناسب لتمثيل البيانات .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دبوس زينة 14"/>
          <p:cNvSpPr/>
          <p:nvPr/>
        </p:nvSpPr>
        <p:spPr>
          <a:xfrm>
            <a:off x="1500166" y="3929066"/>
            <a:ext cx="3857652" cy="78581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لعدم وجود قيم متطرفة ويساوي 14.5 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" name="دبوس زينة 15"/>
          <p:cNvSpPr/>
          <p:nvPr/>
        </p:nvSpPr>
        <p:spPr>
          <a:xfrm>
            <a:off x="5643570" y="4843472"/>
            <a:ext cx="3071834" cy="78581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المنوال مقياس مناسب لتمثيل البيانات .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1500166" y="4843472"/>
            <a:ext cx="3857652" cy="78581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لوجود أعدادا متكررة في البيانات  15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دبوس زينة 17"/>
          <p:cNvSpPr/>
          <p:nvPr/>
        </p:nvSpPr>
        <p:spPr>
          <a:xfrm>
            <a:off x="5643570" y="5772166"/>
            <a:ext cx="3071834" cy="78581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الوسيط مقياس مناسب لتمثيل البيانات .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دبوس زينة 18"/>
          <p:cNvSpPr/>
          <p:nvPr/>
        </p:nvSpPr>
        <p:spPr>
          <a:xfrm>
            <a:off x="1500166" y="5772166"/>
            <a:ext cx="3857652" cy="78581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لعدم وجود فجوات في وسط البيانات ويساوي 14.5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6143636" y="2110079"/>
            <a:ext cx="25717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نرتب البيانات تصاعديا </a:t>
            </a:r>
            <a:endParaRPr lang="ar-SA" sz="2400" b="1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2643174" y="2926675"/>
            <a:ext cx="628654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12، 12، 13، 13، 14، 14، 15، 15، 15، 15 ، 18 ، 18</a:t>
            </a:r>
            <a:endParaRPr lang="ar-SA" sz="22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828656"/>
            <a:ext cx="6843721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2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42852"/>
            <a:ext cx="3314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1000108"/>
            <a:ext cx="7534286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42852"/>
            <a:ext cx="3314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دبوس زينة 2"/>
          <p:cNvSpPr/>
          <p:nvPr/>
        </p:nvSpPr>
        <p:spPr>
          <a:xfrm>
            <a:off x="3500430" y="714356"/>
            <a:ext cx="4643470" cy="2428892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دبوس زينة 3"/>
          <p:cNvSpPr/>
          <p:nvPr/>
        </p:nvSpPr>
        <p:spPr>
          <a:xfrm>
            <a:off x="8158154" y="1500172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مثال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5" name="مجموعة 10"/>
          <p:cNvGrpSpPr/>
          <p:nvPr/>
        </p:nvGrpSpPr>
        <p:grpSpPr>
          <a:xfrm>
            <a:off x="5357818" y="2071678"/>
            <a:ext cx="2371731" cy="857256"/>
            <a:chOff x="5423864" y="1928802"/>
            <a:chExt cx="2371731" cy="857256"/>
          </a:xfrm>
        </p:grpSpPr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23864" y="1928802"/>
              <a:ext cx="2371731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429256" y="2428868"/>
              <a:ext cx="2356814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86231" y="857232"/>
            <a:ext cx="3729041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282" y="785794"/>
            <a:ext cx="3067056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71868" y="3714752"/>
            <a:ext cx="468631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42852"/>
            <a:ext cx="3314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دبوس زينة 2"/>
          <p:cNvSpPr/>
          <p:nvPr/>
        </p:nvSpPr>
        <p:spPr>
          <a:xfrm>
            <a:off x="285720" y="1000108"/>
            <a:ext cx="7786742" cy="1857388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دبوس زينة 3"/>
          <p:cNvSpPr/>
          <p:nvPr/>
        </p:nvSpPr>
        <p:spPr>
          <a:xfrm>
            <a:off x="8072462" y="1628762"/>
            <a:ext cx="942948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تحقق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1142984"/>
            <a:ext cx="6500822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مربع نص 20"/>
          <p:cNvSpPr txBox="1"/>
          <p:nvPr/>
        </p:nvSpPr>
        <p:spPr>
          <a:xfrm>
            <a:off x="4071934" y="3569617"/>
            <a:ext cx="407196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لا يمكن حساب مقياس نزعه مركزية لها </a:t>
            </a:r>
          </a:p>
          <a:p>
            <a:r>
              <a:rPr lang="ar-SA" sz="2200" b="1" dirty="0" smtClean="0"/>
              <a:t>لأن قيم البيانات تمثل أشياء مختلفة .</a:t>
            </a:r>
            <a:endParaRPr lang="ar-SA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42852"/>
            <a:ext cx="3314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دبوس زينة 2"/>
          <p:cNvSpPr/>
          <p:nvPr/>
        </p:nvSpPr>
        <p:spPr>
          <a:xfrm>
            <a:off x="285720" y="1000108"/>
            <a:ext cx="7786742" cy="1857388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دبوس زينة 3"/>
          <p:cNvSpPr/>
          <p:nvPr/>
        </p:nvSpPr>
        <p:spPr>
          <a:xfrm>
            <a:off x="8072462" y="1628762"/>
            <a:ext cx="942948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تأكــد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4071934" y="3569617"/>
            <a:ext cx="407196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لا يمكن حساب مقياس نزعه مركزية لها </a:t>
            </a:r>
          </a:p>
          <a:p>
            <a:r>
              <a:rPr lang="ar-SA" sz="2200" b="1" dirty="0" smtClean="0"/>
              <a:t>لأن النسب المئوية تمثل أشياء مختلفة .</a:t>
            </a:r>
            <a:endParaRPr lang="ar-SA" sz="22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285860"/>
            <a:ext cx="675323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1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487</Words>
  <Application>Microsoft Office PowerPoint</Application>
  <PresentationFormat>عرض على الشاشة (3:4)‏</PresentationFormat>
  <Paragraphs>66</Paragraphs>
  <Slides>19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free-tech</dc:creator>
  <cp:lastModifiedBy>free-tech</cp:lastModifiedBy>
  <cp:revision>43</cp:revision>
  <dcterms:created xsi:type="dcterms:W3CDTF">2012-12-10T14:00:50Z</dcterms:created>
  <dcterms:modified xsi:type="dcterms:W3CDTF">2013-04-25T07:48:28Z</dcterms:modified>
</cp:coreProperties>
</file>