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0"/>
  </p:notesMasterIdLst>
  <p:sldIdLst>
    <p:sldId id="902" r:id="rId2"/>
    <p:sldId id="901" r:id="rId3"/>
    <p:sldId id="817" r:id="rId4"/>
    <p:sldId id="867" r:id="rId5"/>
    <p:sldId id="706" r:id="rId6"/>
    <p:sldId id="868" r:id="rId7"/>
    <p:sldId id="869" r:id="rId8"/>
    <p:sldId id="870" r:id="rId9"/>
    <p:sldId id="797" r:id="rId10"/>
    <p:sldId id="798" r:id="rId11"/>
    <p:sldId id="528" r:id="rId12"/>
    <p:sldId id="715" r:id="rId13"/>
    <p:sldId id="871" r:id="rId14"/>
    <p:sldId id="716" r:id="rId15"/>
    <p:sldId id="872" r:id="rId16"/>
    <p:sldId id="873" r:id="rId17"/>
    <p:sldId id="874" r:id="rId18"/>
    <p:sldId id="875" r:id="rId19"/>
    <p:sldId id="876" r:id="rId20"/>
    <p:sldId id="726" r:id="rId21"/>
    <p:sldId id="877" r:id="rId22"/>
    <p:sldId id="878" r:id="rId23"/>
    <p:sldId id="879" r:id="rId24"/>
    <p:sldId id="880" r:id="rId25"/>
    <p:sldId id="269" r:id="rId26"/>
    <p:sldId id="539" r:id="rId27"/>
    <p:sldId id="841" r:id="rId28"/>
    <p:sldId id="856" r:id="rId29"/>
    <p:sldId id="735" r:id="rId30"/>
    <p:sldId id="753" r:id="rId31"/>
    <p:sldId id="858" r:id="rId32"/>
    <p:sldId id="881" r:id="rId33"/>
    <p:sldId id="882" r:id="rId34"/>
    <p:sldId id="795" r:id="rId35"/>
    <p:sldId id="799" r:id="rId36"/>
    <p:sldId id="772" r:id="rId37"/>
    <p:sldId id="774" r:id="rId38"/>
    <p:sldId id="883" r:id="rId39"/>
    <p:sldId id="884" r:id="rId40"/>
    <p:sldId id="859" r:id="rId41"/>
    <p:sldId id="885" r:id="rId42"/>
    <p:sldId id="888" r:id="rId43"/>
    <p:sldId id="805" r:id="rId44"/>
    <p:sldId id="886" r:id="rId45"/>
    <p:sldId id="887" r:id="rId46"/>
    <p:sldId id="889" r:id="rId47"/>
    <p:sldId id="890" r:id="rId48"/>
    <p:sldId id="783" r:id="rId49"/>
    <p:sldId id="891" r:id="rId50"/>
    <p:sldId id="892" r:id="rId51"/>
    <p:sldId id="893" r:id="rId52"/>
    <p:sldId id="894" r:id="rId53"/>
    <p:sldId id="895" r:id="rId54"/>
    <p:sldId id="860" r:id="rId55"/>
    <p:sldId id="789" r:id="rId56"/>
    <p:sldId id="790" r:id="rId57"/>
    <p:sldId id="897" r:id="rId58"/>
    <p:sldId id="896" r:id="rId59"/>
    <p:sldId id="898" r:id="rId60"/>
    <p:sldId id="899" r:id="rId61"/>
    <p:sldId id="810" r:id="rId62"/>
    <p:sldId id="811" r:id="rId63"/>
    <p:sldId id="812" r:id="rId64"/>
    <p:sldId id="813" r:id="rId65"/>
    <p:sldId id="814" r:id="rId66"/>
    <p:sldId id="815" r:id="rId67"/>
    <p:sldId id="816" r:id="rId68"/>
    <p:sldId id="866"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014310-8DFC-4F24-8077-FA0C043A44D4}" type="doc">
      <dgm:prSet loTypeId="urn:microsoft.com/office/officeart/2005/8/layout/pyramid2" loCatId="pyramid" qsTypeId="urn:microsoft.com/office/officeart/2005/8/quickstyle/simple1" qsCatId="simple" csTypeId="urn:microsoft.com/office/officeart/2005/8/colors/accent3_4" csCatId="accent3" phldr="1"/>
      <dgm:spPr/>
      <dgm:t>
        <a:bodyPr/>
        <a:lstStyle/>
        <a:p>
          <a:pPr rtl="1"/>
          <a:endParaRPr lang="ar-EG"/>
        </a:p>
      </dgm:t>
    </dgm:pt>
    <dgm:pt modelId="{D927E6D4-DEE8-4A2F-8972-19A5D923108F}">
      <dgm:prSet/>
      <dgm:spPr/>
      <dgm:t>
        <a:bodyPr/>
        <a:lstStyle/>
        <a:p>
          <a:pPr rtl="1"/>
          <a:r>
            <a:rPr lang="ar-SA" b="1" i="0" baseline="0" dirty="0" smtClean="0"/>
            <a:t>الدرس الأول </a:t>
          </a:r>
          <a:endParaRPr lang="ar-SA" b="1" i="0" dirty="0"/>
        </a:p>
      </dgm:t>
    </dgm:pt>
    <dgm:pt modelId="{2A6166F3-15F3-465B-8D73-B6404322392A}" type="parTrans" cxnId="{D14BAAD0-761D-4DD2-9EF6-0E2154FBED6E}">
      <dgm:prSet/>
      <dgm:spPr/>
      <dgm:t>
        <a:bodyPr/>
        <a:lstStyle/>
        <a:p>
          <a:pPr rtl="1"/>
          <a:endParaRPr lang="ar-EG"/>
        </a:p>
      </dgm:t>
    </dgm:pt>
    <dgm:pt modelId="{680C9B09-E082-419D-AF6A-3331268C0EA2}" type="sibTrans" cxnId="{D14BAAD0-761D-4DD2-9EF6-0E2154FBED6E}">
      <dgm:prSet/>
      <dgm:spPr/>
      <dgm:t>
        <a:bodyPr/>
        <a:lstStyle/>
        <a:p>
          <a:pPr rtl="1"/>
          <a:endParaRPr lang="ar-EG"/>
        </a:p>
      </dgm:t>
    </dgm:pt>
    <dgm:pt modelId="{C4D6A79E-1000-4D7A-8CFB-ECB711559A4E}" type="pres">
      <dgm:prSet presAssocID="{CF014310-8DFC-4F24-8077-FA0C043A44D4}" presName="compositeShape" presStyleCnt="0">
        <dgm:presLayoutVars>
          <dgm:dir/>
          <dgm:resizeHandles/>
        </dgm:presLayoutVars>
      </dgm:prSet>
      <dgm:spPr/>
      <dgm:t>
        <a:bodyPr/>
        <a:lstStyle/>
        <a:p>
          <a:pPr rtl="1"/>
          <a:endParaRPr lang="ar-EG"/>
        </a:p>
      </dgm:t>
    </dgm:pt>
    <dgm:pt modelId="{CBCCB983-B789-4E5C-81B0-5ED4216CA930}" type="pres">
      <dgm:prSet presAssocID="{CF014310-8DFC-4F24-8077-FA0C043A44D4}" presName="pyramid" presStyleLbl="node1" presStyleIdx="0" presStyleCnt="1" custLinFactNeighborX="-35066"/>
      <dgm:spPr/>
    </dgm:pt>
    <dgm:pt modelId="{AD3CE989-5062-4A18-A568-31EAAD7B00E4}" type="pres">
      <dgm:prSet presAssocID="{CF014310-8DFC-4F24-8077-FA0C043A44D4}" presName="theList" presStyleCnt="0"/>
      <dgm:spPr/>
    </dgm:pt>
    <dgm:pt modelId="{04E1BDB3-A624-4CDA-A8F7-8D955D1F9E95}" type="pres">
      <dgm:prSet presAssocID="{D927E6D4-DEE8-4A2F-8972-19A5D923108F}" presName="aNode" presStyleLbl="fgAcc1" presStyleIdx="0" presStyleCnt="1" custScaleX="251011" custScaleY="138461" custLinFactNeighborX="19535" custLinFactNeighborY="5730">
        <dgm:presLayoutVars>
          <dgm:bulletEnabled val="1"/>
        </dgm:presLayoutVars>
      </dgm:prSet>
      <dgm:spPr/>
      <dgm:t>
        <a:bodyPr/>
        <a:lstStyle/>
        <a:p>
          <a:pPr rtl="1"/>
          <a:endParaRPr lang="ar-EG"/>
        </a:p>
      </dgm:t>
    </dgm:pt>
    <dgm:pt modelId="{0C65DE34-624A-4A9B-8F8A-827934D34037}" type="pres">
      <dgm:prSet presAssocID="{D927E6D4-DEE8-4A2F-8972-19A5D923108F}" presName="aSpace" presStyleCnt="0"/>
      <dgm:spPr/>
    </dgm:pt>
  </dgm:ptLst>
  <dgm:cxnLst>
    <dgm:cxn modelId="{35A4926A-EF68-492C-A61E-25C44C467C9A}" type="presOf" srcId="{CF014310-8DFC-4F24-8077-FA0C043A44D4}" destId="{C4D6A79E-1000-4D7A-8CFB-ECB711559A4E}" srcOrd="0" destOrd="0" presId="urn:microsoft.com/office/officeart/2005/8/layout/pyramid2"/>
    <dgm:cxn modelId="{D14BAAD0-761D-4DD2-9EF6-0E2154FBED6E}" srcId="{CF014310-8DFC-4F24-8077-FA0C043A44D4}" destId="{D927E6D4-DEE8-4A2F-8972-19A5D923108F}" srcOrd="0" destOrd="0" parTransId="{2A6166F3-15F3-465B-8D73-B6404322392A}" sibTransId="{680C9B09-E082-419D-AF6A-3331268C0EA2}"/>
    <dgm:cxn modelId="{F7E04BE3-9A9D-42EF-88B3-6824EDFFDAFE}" type="presOf" srcId="{D927E6D4-DEE8-4A2F-8972-19A5D923108F}" destId="{04E1BDB3-A624-4CDA-A8F7-8D955D1F9E95}" srcOrd="0" destOrd="0" presId="urn:microsoft.com/office/officeart/2005/8/layout/pyramid2"/>
    <dgm:cxn modelId="{90FA6EF8-C6C0-4A09-AEAA-80A5D3F628B0}" type="presParOf" srcId="{C4D6A79E-1000-4D7A-8CFB-ECB711559A4E}" destId="{CBCCB983-B789-4E5C-81B0-5ED4216CA930}" srcOrd="0" destOrd="0" presId="urn:microsoft.com/office/officeart/2005/8/layout/pyramid2"/>
    <dgm:cxn modelId="{7A706006-07F8-43EA-9DC1-66199E18ED63}" type="presParOf" srcId="{C4D6A79E-1000-4D7A-8CFB-ECB711559A4E}" destId="{AD3CE989-5062-4A18-A568-31EAAD7B00E4}" srcOrd="1" destOrd="0" presId="urn:microsoft.com/office/officeart/2005/8/layout/pyramid2"/>
    <dgm:cxn modelId="{A467BDB5-C675-4F35-85EA-D72DE2E19B51}" type="presParOf" srcId="{AD3CE989-5062-4A18-A568-31EAAD7B00E4}" destId="{04E1BDB3-A624-4CDA-A8F7-8D955D1F9E95}" srcOrd="0" destOrd="0" presId="urn:microsoft.com/office/officeart/2005/8/layout/pyramid2"/>
    <dgm:cxn modelId="{49C0884B-65CD-48AB-A55F-A2524C46623B}" type="presParOf" srcId="{AD3CE989-5062-4A18-A568-31EAAD7B00E4}" destId="{0C65DE34-624A-4A9B-8F8A-827934D34037}" srcOrd="1" destOrd="0" presId="urn:microsoft.com/office/officeart/2005/8/layout/pyramid2"/>
  </dgm:cxnLst>
  <dgm:bg/>
  <dgm:whole/>
</dgm:dataModel>
</file>

<file path=ppt/diagrams/data2.xml><?xml version="1.0" encoding="utf-8"?>
<dgm:dataModel xmlns:dgm="http://schemas.openxmlformats.org/drawingml/2006/diagram" xmlns:a="http://schemas.openxmlformats.org/drawingml/2006/main">
  <dgm:ptLst>
    <dgm:pt modelId="{21E4FABA-DD02-4AB3-B9E7-FFA32D088B87}" type="doc">
      <dgm:prSet loTypeId="urn:microsoft.com/office/officeart/2005/8/layout/target1" loCatId="relationship" qsTypeId="urn:microsoft.com/office/officeart/2005/8/quickstyle/simple2" qsCatId="simple" csTypeId="urn:microsoft.com/office/officeart/2005/8/colors/accent2_3" csCatId="accent2" phldr="1"/>
      <dgm:spPr/>
      <dgm:t>
        <a:bodyPr/>
        <a:lstStyle/>
        <a:p>
          <a:pPr rtl="1"/>
          <a:endParaRPr lang="ar-EG"/>
        </a:p>
      </dgm:t>
    </dgm:pt>
    <dgm:pt modelId="{F309EFFD-7AD0-4A03-B2CB-A55F146D6B34}">
      <dgm:prSet/>
      <dgm:spPr/>
      <dgm:t>
        <a:bodyPr/>
        <a:lstStyle/>
        <a:p>
          <a:pPr rtl="1"/>
          <a:r>
            <a:rPr lang="ar-SA" b="1" dirty="0" smtClean="0"/>
            <a:t>الكهرباء</a:t>
          </a:r>
          <a:endParaRPr lang="ar-SA" b="1" dirty="0"/>
        </a:p>
      </dgm:t>
    </dgm:pt>
    <dgm:pt modelId="{96BA2252-12D8-4AD3-BF58-EEDB96748C1A}" type="parTrans" cxnId="{1628D37E-3773-4524-911D-615D7CA9BFC2}">
      <dgm:prSet/>
      <dgm:spPr/>
      <dgm:t>
        <a:bodyPr/>
        <a:lstStyle/>
        <a:p>
          <a:pPr rtl="1"/>
          <a:endParaRPr lang="ar-EG"/>
        </a:p>
      </dgm:t>
    </dgm:pt>
    <dgm:pt modelId="{652AC8E0-FDE3-4B91-A1A5-E1F8ACB3F8D2}" type="sibTrans" cxnId="{1628D37E-3773-4524-911D-615D7CA9BFC2}">
      <dgm:prSet/>
      <dgm:spPr/>
      <dgm:t>
        <a:bodyPr/>
        <a:lstStyle/>
        <a:p>
          <a:pPr rtl="1"/>
          <a:endParaRPr lang="ar-EG"/>
        </a:p>
      </dgm:t>
    </dgm:pt>
    <dgm:pt modelId="{7B0342EA-9B0F-4FB0-AB71-53484496AA6C}" type="pres">
      <dgm:prSet presAssocID="{21E4FABA-DD02-4AB3-B9E7-FFA32D088B87}" presName="composite" presStyleCnt="0">
        <dgm:presLayoutVars>
          <dgm:chMax val="5"/>
          <dgm:dir/>
          <dgm:resizeHandles val="exact"/>
        </dgm:presLayoutVars>
      </dgm:prSet>
      <dgm:spPr/>
      <dgm:t>
        <a:bodyPr/>
        <a:lstStyle/>
        <a:p>
          <a:pPr rtl="1"/>
          <a:endParaRPr lang="ar-EG"/>
        </a:p>
      </dgm:t>
    </dgm:pt>
    <dgm:pt modelId="{E4B5363F-79FB-4ABF-86E5-FD18F8FCBA2A}" type="pres">
      <dgm:prSet presAssocID="{F309EFFD-7AD0-4A03-B2CB-A55F146D6B34}" presName="circle1" presStyleLbl="lnNode1" presStyleIdx="0" presStyleCnt="1" custLinFactNeighborX="-38333" custLinFactNeighborY="9722"/>
      <dgm:spPr/>
    </dgm:pt>
    <dgm:pt modelId="{D0B387B8-59BC-4824-A7B4-0B5B5468B4A0}" type="pres">
      <dgm:prSet presAssocID="{F309EFFD-7AD0-4A03-B2CB-A55F146D6B34}" presName="text1" presStyleLbl="revTx" presStyleIdx="0" presStyleCnt="1" custScaleX="453334" custScaleY="156000">
        <dgm:presLayoutVars>
          <dgm:bulletEnabled val="1"/>
        </dgm:presLayoutVars>
      </dgm:prSet>
      <dgm:spPr/>
      <dgm:t>
        <a:bodyPr/>
        <a:lstStyle/>
        <a:p>
          <a:pPr rtl="1"/>
          <a:endParaRPr lang="ar-EG"/>
        </a:p>
      </dgm:t>
    </dgm:pt>
    <dgm:pt modelId="{CA6024EA-A1A6-496D-8D31-A353BC599A7E}" type="pres">
      <dgm:prSet presAssocID="{F309EFFD-7AD0-4A03-B2CB-A55F146D6B34}" presName="line1" presStyleLbl="callout" presStyleIdx="0" presStyleCnt="2" custLinFactX="-200000" custLinFactNeighborX="-253333" custLinFactNeighborY="0"/>
      <dgm:spPr/>
    </dgm:pt>
    <dgm:pt modelId="{DE551CD3-F5D8-4C39-9511-BBC416C9DDCB}" type="pres">
      <dgm:prSet presAssocID="{F309EFFD-7AD0-4A03-B2CB-A55F146D6B34}" presName="d1" presStyleLbl="callout" presStyleIdx="1" presStyleCnt="2" custLinFactX="-11368" custLinFactNeighborX="-100000" custLinFactNeighborY="53"/>
      <dgm:spPr/>
    </dgm:pt>
  </dgm:ptLst>
  <dgm:cxnLst>
    <dgm:cxn modelId="{08E802EA-6396-4A64-A63F-A91CB4ED9960}" type="presOf" srcId="{21E4FABA-DD02-4AB3-B9E7-FFA32D088B87}" destId="{7B0342EA-9B0F-4FB0-AB71-53484496AA6C}" srcOrd="0" destOrd="0" presId="urn:microsoft.com/office/officeart/2005/8/layout/target1"/>
    <dgm:cxn modelId="{1628D37E-3773-4524-911D-615D7CA9BFC2}" srcId="{21E4FABA-DD02-4AB3-B9E7-FFA32D088B87}" destId="{F309EFFD-7AD0-4A03-B2CB-A55F146D6B34}" srcOrd="0" destOrd="0" parTransId="{96BA2252-12D8-4AD3-BF58-EEDB96748C1A}" sibTransId="{652AC8E0-FDE3-4B91-A1A5-E1F8ACB3F8D2}"/>
    <dgm:cxn modelId="{6E240A59-20B5-4192-B982-7970DC58B2F6}" type="presOf" srcId="{F309EFFD-7AD0-4A03-B2CB-A55F146D6B34}" destId="{D0B387B8-59BC-4824-A7B4-0B5B5468B4A0}" srcOrd="0" destOrd="0" presId="urn:microsoft.com/office/officeart/2005/8/layout/target1"/>
    <dgm:cxn modelId="{17F9EB5E-7A86-45C6-A1C2-CA0D356A7B2D}" type="presParOf" srcId="{7B0342EA-9B0F-4FB0-AB71-53484496AA6C}" destId="{E4B5363F-79FB-4ABF-86E5-FD18F8FCBA2A}" srcOrd="0" destOrd="0" presId="urn:microsoft.com/office/officeart/2005/8/layout/target1"/>
    <dgm:cxn modelId="{A62D43C4-B2AE-499B-AC4E-A9E6A0B10AC1}" type="presParOf" srcId="{7B0342EA-9B0F-4FB0-AB71-53484496AA6C}" destId="{D0B387B8-59BC-4824-A7B4-0B5B5468B4A0}" srcOrd="1" destOrd="0" presId="urn:microsoft.com/office/officeart/2005/8/layout/target1"/>
    <dgm:cxn modelId="{B42B91FD-5F99-46EE-8DDF-CFAD19630A3C}" type="presParOf" srcId="{7B0342EA-9B0F-4FB0-AB71-53484496AA6C}" destId="{CA6024EA-A1A6-496D-8D31-A353BC599A7E}" srcOrd="2" destOrd="0" presId="urn:microsoft.com/office/officeart/2005/8/layout/target1"/>
    <dgm:cxn modelId="{B00D77ED-9555-43D5-8651-D44C0446AD12}" type="presParOf" srcId="{7B0342EA-9B0F-4FB0-AB71-53484496AA6C}" destId="{DE551CD3-F5D8-4C39-9511-BBC416C9DDCB}" srcOrd="3" destOrd="0" presId="urn:microsoft.com/office/officeart/2005/8/layout/target1"/>
  </dgm:cxnLst>
  <dgm:bg/>
  <dgm:whole/>
</dgm:dataModel>
</file>

<file path=ppt/diagrams/data3.xml><?xml version="1.0" encoding="utf-8"?>
<dgm:dataModel xmlns:dgm="http://schemas.openxmlformats.org/drawingml/2006/diagram" xmlns:a="http://schemas.openxmlformats.org/drawingml/2006/main">
  <dgm:ptLst>
    <dgm:pt modelId="{E8FE8CAA-5BFF-4D34-91C9-493C3A1AA6A0}" type="doc">
      <dgm:prSet loTypeId="urn:microsoft.com/office/officeart/2005/8/layout/process4" loCatId="list" qsTypeId="urn:microsoft.com/office/officeart/2005/8/quickstyle/simple1" qsCatId="simple" csTypeId="urn:microsoft.com/office/officeart/2005/8/colors/accent1_2" csCatId="accent1" phldr="1"/>
      <dgm:spPr/>
      <dgm:t>
        <a:bodyPr/>
        <a:lstStyle/>
        <a:p>
          <a:pPr rtl="1"/>
          <a:endParaRPr lang="ar-EG"/>
        </a:p>
      </dgm:t>
    </dgm:pt>
    <dgm:pt modelId="{629F7466-D157-4A1C-9598-FCDC8FB5E747}">
      <dgm:prSet phldrT="[Text]"/>
      <dgm:spPr/>
      <dgm:t>
        <a:bodyPr/>
        <a:lstStyle/>
        <a:p>
          <a:pPr algn="just" rtl="1"/>
          <a:r>
            <a:rPr lang="ar-SA" b="1" dirty="0" smtClean="0">
              <a:ln w="50800"/>
              <a:solidFill>
                <a:srgbClr val="FF0000"/>
              </a:solidFill>
              <a:cs typeface="Arabic Transparent" pitchFamily="2" charset="-78"/>
            </a:rPr>
            <a:t>الفكرة الرئيسية : </a:t>
          </a:r>
          <a:r>
            <a:rPr lang="ar-SA" b="1" dirty="0" smtClean="0">
              <a:ln w="50800"/>
              <a:solidFill>
                <a:schemeClr val="bg1">
                  <a:shade val="50000"/>
                </a:schemeClr>
              </a:solidFill>
              <a:cs typeface="Arabic Transparent" pitchFamily="2" charset="-78"/>
            </a:rPr>
            <a:t>لماذا يجذب مشط الشعر المدلك بالصوف قطعا صغيرة من الورق ؟</a:t>
          </a:r>
          <a:endParaRPr lang="ar-EG" dirty="0"/>
        </a:p>
      </dgm:t>
    </dgm:pt>
    <dgm:pt modelId="{06730A9B-1A6D-4E95-8812-3CF9217BEA64}" type="parTrans" cxnId="{7A055BAB-09C7-4D37-857E-D46526C19EB0}">
      <dgm:prSet/>
      <dgm:spPr/>
      <dgm:t>
        <a:bodyPr/>
        <a:lstStyle/>
        <a:p>
          <a:pPr rtl="1"/>
          <a:endParaRPr lang="ar-EG"/>
        </a:p>
      </dgm:t>
    </dgm:pt>
    <dgm:pt modelId="{1C369F87-3173-48D8-955E-8920A41A70FB}" type="sibTrans" cxnId="{7A055BAB-09C7-4D37-857E-D46526C19EB0}">
      <dgm:prSet/>
      <dgm:spPr/>
      <dgm:t>
        <a:bodyPr/>
        <a:lstStyle/>
        <a:p>
          <a:pPr rtl="1"/>
          <a:endParaRPr lang="ar-EG"/>
        </a:p>
      </dgm:t>
    </dgm:pt>
    <dgm:pt modelId="{CAEFBB98-5010-45E7-8873-7CA45003297F}">
      <dgm:prSet phldrT="[Text]" custT="1"/>
      <dgm:spPr/>
      <dgm:t>
        <a:bodyPr/>
        <a:lstStyle/>
        <a:p>
          <a:pPr rtl="1"/>
          <a:r>
            <a:rPr lang="ar-SA" sz="6000" b="1" dirty="0" smtClean="0">
              <a:solidFill>
                <a:schemeClr val="bg1"/>
              </a:solidFill>
              <a:effectLst>
                <a:outerShdw blurRad="38100" dist="38100" dir="2700000" algn="tl">
                  <a:srgbClr val="000000">
                    <a:alpha val="43137"/>
                  </a:srgbClr>
                </a:outerShdw>
              </a:effectLst>
            </a:rPr>
            <a:t>الإجابة </a:t>
          </a:r>
          <a:endParaRPr lang="ar-EG" sz="6000" b="1" dirty="0">
            <a:solidFill>
              <a:schemeClr val="bg1"/>
            </a:solidFill>
            <a:effectLst>
              <a:outerShdw blurRad="38100" dist="38100" dir="2700000" algn="tl">
                <a:srgbClr val="000000">
                  <a:alpha val="43137"/>
                </a:srgbClr>
              </a:outerShdw>
            </a:effectLst>
          </a:endParaRPr>
        </a:p>
      </dgm:t>
    </dgm:pt>
    <dgm:pt modelId="{32678436-EBE9-4199-8837-F1B740463B8F}" type="parTrans" cxnId="{F9FEA2E4-3216-4FD9-83BA-5F80B5BD8100}">
      <dgm:prSet/>
      <dgm:spPr/>
      <dgm:t>
        <a:bodyPr/>
        <a:lstStyle/>
        <a:p>
          <a:pPr rtl="1"/>
          <a:endParaRPr lang="ar-EG"/>
        </a:p>
      </dgm:t>
    </dgm:pt>
    <dgm:pt modelId="{4295EE18-EE03-4DCA-B59D-F3F0BEEA64C6}" type="sibTrans" cxnId="{F9FEA2E4-3216-4FD9-83BA-5F80B5BD8100}">
      <dgm:prSet/>
      <dgm:spPr/>
      <dgm:t>
        <a:bodyPr/>
        <a:lstStyle/>
        <a:p>
          <a:pPr rtl="1"/>
          <a:endParaRPr lang="ar-EG"/>
        </a:p>
      </dgm:t>
    </dgm:pt>
    <dgm:pt modelId="{F07EFB6B-C581-4ECE-9B98-823095854057}">
      <dgm:prSet phldrT="[Text]" custT="1"/>
      <dgm:spPr/>
      <dgm:t>
        <a:bodyPr/>
        <a:lstStyle/>
        <a:p>
          <a:pPr algn="ctr" rtl="1"/>
          <a:r>
            <a:rPr lang="ar-SA" sz="3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وذلك بسبب أن المشط مشحون بالكهرباء الساكنة </a:t>
          </a:r>
          <a:endParaRPr lang="ar-EG" sz="3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dgm:t>
    </dgm:pt>
    <dgm:pt modelId="{DA8B78BA-51BF-4FF6-9189-088235BF841C}" type="parTrans" cxnId="{1A8C3583-2711-4DDB-93F8-F6DC7A6C8681}">
      <dgm:prSet/>
      <dgm:spPr/>
      <dgm:t>
        <a:bodyPr/>
        <a:lstStyle/>
        <a:p>
          <a:pPr rtl="1"/>
          <a:endParaRPr lang="ar-EG"/>
        </a:p>
      </dgm:t>
    </dgm:pt>
    <dgm:pt modelId="{53D2A2C9-82D5-4E3A-8E97-2A050F715CBA}" type="sibTrans" cxnId="{1A8C3583-2711-4DDB-93F8-F6DC7A6C8681}">
      <dgm:prSet/>
      <dgm:spPr/>
      <dgm:t>
        <a:bodyPr/>
        <a:lstStyle/>
        <a:p>
          <a:pPr rtl="1"/>
          <a:endParaRPr lang="ar-EG"/>
        </a:p>
      </dgm:t>
    </dgm:pt>
    <dgm:pt modelId="{1D0DB3CB-F242-4B60-9A9E-71FA1E5F55DC}" type="pres">
      <dgm:prSet presAssocID="{E8FE8CAA-5BFF-4D34-91C9-493C3A1AA6A0}" presName="Name0" presStyleCnt="0">
        <dgm:presLayoutVars>
          <dgm:dir/>
          <dgm:animLvl val="lvl"/>
          <dgm:resizeHandles val="exact"/>
        </dgm:presLayoutVars>
      </dgm:prSet>
      <dgm:spPr/>
      <dgm:t>
        <a:bodyPr/>
        <a:lstStyle/>
        <a:p>
          <a:pPr rtl="1"/>
          <a:endParaRPr lang="ar-EG"/>
        </a:p>
      </dgm:t>
    </dgm:pt>
    <dgm:pt modelId="{7AFF047D-8112-4899-BC00-9B7D076BA231}" type="pres">
      <dgm:prSet presAssocID="{F07EFB6B-C581-4ECE-9B98-823095854057}" presName="boxAndChildren" presStyleCnt="0"/>
      <dgm:spPr/>
    </dgm:pt>
    <dgm:pt modelId="{041E9A71-AB6B-4FBA-81BF-59F9274F334D}" type="pres">
      <dgm:prSet presAssocID="{F07EFB6B-C581-4ECE-9B98-823095854057}" presName="parentTextBox" presStyleLbl="node1" presStyleIdx="0" presStyleCnt="3"/>
      <dgm:spPr/>
      <dgm:t>
        <a:bodyPr/>
        <a:lstStyle/>
        <a:p>
          <a:pPr rtl="1"/>
          <a:endParaRPr lang="ar-EG"/>
        </a:p>
      </dgm:t>
    </dgm:pt>
    <dgm:pt modelId="{3427CA44-8828-4CB1-BDE1-7411A3605DE2}" type="pres">
      <dgm:prSet presAssocID="{4295EE18-EE03-4DCA-B59D-F3F0BEEA64C6}" presName="sp" presStyleCnt="0"/>
      <dgm:spPr/>
    </dgm:pt>
    <dgm:pt modelId="{613B3B9A-4926-4275-98F8-AEF1FD9FE639}" type="pres">
      <dgm:prSet presAssocID="{CAEFBB98-5010-45E7-8873-7CA45003297F}" presName="arrowAndChildren" presStyleCnt="0"/>
      <dgm:spPr/>
    </dgm:pt>
    <dgm:pt modelId="{ACBA7E2E-BE3E-4C6F-9D69-D95187B6DFEE}" type="pres">
      <dgm:prSet presAssocID="{CAEFBB98-5010-45E7-8873-7CA45003297F}" presName="parentTextArrow" presStyleLbl="node1" presStyleIdx="1" presStyleCnt="3"/>
      <dgm:spPr/>
      <dgm:t>
        <a:bodyPr/>
        <a:lstStyle/>
        <a:p>
          <a:pPr rtl="1"/>
          <a:endParaRPr lang="ar-EG"/>
        </a:p>
      </dgm:t>
    </dgm:pt>
    <dgm:pt modelId="{6B5EA059-E5CC-4B1C-BD18-3992388F9AA6}" type="pres">
      <dgm:prSet presAssocID="{1C369F87-3173-48D8-955E-8920A41A70FB}" presName="sp" presStyleCnt="0"/>
      <dgm:spPr/>
    </dgm:pt>
    <dgm:pt modelId="{8E6A0B74-AB6F-4DF9-A3E6-5D8978D2FF60}" type="pres">
      <dgm:prSet presAssocID="{629F7466-D157-4A1C-9598-FCDC8FB5E747}" presName="arrowAndChildren" presStyleCnt="0"/>
      <dgm:spPr/>
    </dgm:pt>
    <dgm:pt modelId="{1C3AE261-B675-4EAC-9D2E-6E5B6AF58FAE}" type="pres">
      <dgm:prSet presAssocID="{629F7466-D157-4A1C-9598-FCDC8FB5E747}" presName="parentTextArrow" presStyleLbl="node1" presStyleIdx="2" presStyleCnt="3"/>
      <dgm:spPr/>
      <dgm:t>
        <a:bodyPr/>
        <a:lstStyle/>
        <a:p>
          <a:pPr rtl="1"/>
          <a:endParaRPr lang="ar-EG"/>
        </a:p>
      </dgm:t>
    </dgm:pt>
  </dgm:ptLst>
  <dgm:cxnLst>
    <dgm:cxn modelId="{03FD931F-1237-4998-A950-F112F599F87C}" type="presOf" srcId="{E8FE8CAA-5BFF-4D34-91C9-493C3A1AA6A0}" destId="{1D0DB3CB-F242-4B60-9A9E-71FA1E5F55DC}" srcOrd="0" destOrd="0" presId="urn:microsoft.com/office/officeart/2005/8/layout/process4"/>
    <dgm:cxn modelId="{E1000A01-803F-433E-B5D2-6AB50F6F038D}" type="presOf" srcId="{629F7466-D157-4A1C-9598-FCDC8FB5E747}" destId="{1C3AE261-B675-4EAC-9D2E-6E5B6AF58FAE}" srcOrd="0" destOrd="0" presId="urn:microsoft.com/office/officeart/2005/8/layout/process4"/>
    <dgm:cxn modelId="{7A055BAB-09C7-4D37-857E-D46526C19EB0}" srcId="{E8FE8CAA-5BFF-4D34-91C9-493C3A1AA6A0}" destId="{629F7466-D157-4A1C-9598-FCDC8FB5E747}" srcOrd="0" destOrd="0" parTransId="{06730A9B-1A6D-4E95-8812-3CF9217BEA64}" sibTransId="{1C369F87-3173-48D8-955E-8920A41A70FB}"/>
    <dgm:cxn modelId="{FA6F59CF-2B7A-4A27-ADDB-1427DD191C03}" type="presOf" srcId="{CAEFBB98-5010-45E7-8873-7CA45003297F}" destId="{ACBA7E2E-BE3E-4C6F-9D69-D95187B6DFEE}" srcOrd="0" destOrd="0" presId="urn:microsoft.com/office/officeart/2005/8/layout/process4"/>
    <dgm:cxn modelId="{F9FEA2E4-3216-4FD9-83BA-5F80B5BD8100}" srcId="{E8FE8CAA-5BFF-4D34-91C9-493C3A1AA6A0}" destId="{CAEFBB98-5010-45E7-8873-7CA45003297F}" srcOrd="1" destOrd="0" parTransId="{32678436-EBE9-4199-8837-F1B740463B8F}" sibTransId="{4295EE18-EE03-4DCA-B59D-F3F0BEEA64C6}"/>
    <dgm:cxn modelId="{D367C7CB-B5A0-4F0F-A8CC-FA21F5CE92A1}" type="presOf" srcId="{F07EFB6B-C581-4ECE-9B98-823095854057}" destId="{041E9A71-AB6B-4FBA-81BF-59F9274F334D}" srcOrd="0" destOrd="0" presId="urn:microsoft.com/office/officeart/2005/8/layout/process4"/>
    <dgm:cxn modelId="{1A8C3583-2711-4DDB-93F8-F6DC7A6C8681}" srcId="{E8FE8CAA-5BFF-4D34-91C9-493C3A1AA6A0}" destId="{F07EFB6B-C581-4ECE-9B98-823095854057}" srcOrd="2" destOrd="0" parTransId="{DA8B78BA-51BF-4FF6-9189-088235BF841C}" sibTransId="{53D2A2C9-82D5-4E3A-8E97-2A050F715CBA}"/>
    <dgm:cxn modelId="{8B85B8F6-3EEF-4840-972B-69880074F287}" type="presParOf" srcId="{1D0DB3CB-F242-4B60-9A9E-71FA1E5F55DC}" destId="{7AFF047D-8112-4899-BC00-9B7D076BA231}" srcOrd="0" destOrd="0" presId="urn:microsoft.com/office/officeart/2005/8/layout/process4"/>
    <dgm:cxn modelId="{78A912D3-40A6-4762-90CE-D9D9C3E56D70}" type="presParOf" srcId="{7AFF047D-8112-4899-BC00-9B7D076BA231}" destId="{041E9A71-AB6B-4FBA-81BF-59F9274F334D}" srcOrd="0" destOrd="0" presId="urn:microsoft.com/office/officeart/2005/8/layout/process4"/>
    <dgm:cxn modelId="{65B6F2ED-9D5B-4809-B6A2-928AE9FD1BA5}" type="presParOf" srcId="{1D0DB3CB-F242-4B60-9A9E-71FA1E5F55DC}" destId="{3427CA44-8828-4CB1-BDE1-7411A3605DE2}" srcOrd="1" destOrd="0" presId="urn:microsoft.com/office/officeart/2005/8/layout/process4"/>
    <dgm:cxn modelId="{1F9EF347-A4B5-4AB7-8985-434D1B69CD24}" type="presParOf" srcId="{1D0DB3CB-F242-4B60-9A9E-71FA1E5F55DC}" destId="{613B3B9A-4926-4275-98F8-AEF1FD9FE639}" srcOrd="2" destOrd="0" presId="urn:microsoft.com/office/officeart/2005/8/layout/process4"/>
    <dgm:cxn modelId="{C5627920-5447-4BBC-9598-EC6CAAF6C5F5}" type="presParOf" srcId="{613B3B9A-4926-4275-98F8-AEF1FD9FE639}" destId="{ACBA7E2E-BE3E-4C6F-9D69-D95187B6DFEE}" srcOrd="0" destOrd="0" presId="urn:microsoft.com/office/officeart/2005/8/layout/process4"/>
    <dgm:cxn modelId="{9FC9FCAF-CCB8-43CD-AC79-45D41C19C174}" type="presParOf" srcId="{1D0DB3CB-F242-4B60-9A9E-71FA1E5F55DC}" destId="{6B5EA059-E5CC-4B1C-BD18-3992388F9AA6}" srcOrd="3" destOrd="0" presId="urn:microsoft.com/office/officeart/2005/8/layout/process4"/>
    <dgm:cxn modelId="{7C821534-B17E-41DF-986A-0B07EDF44B69}" type="presParOf" srcId="{1D0DB3CB-F242-4B60-9A9E-71FA1E5F55DC}" destId="{8E6A0B74-AB6F-4DF9-A3E6-5D8978D2FF60}" srcOrd="4" destOrd="0" presId="urn:microsoft.com/office/officeart/2005/8/layout/process4"/>
    <dgm:cxn modelId="{0424EC8A-25BB-4B17-B366-21DC9C04657B}" type="presParOf" srcId="{8E6A0B74-AB6F-4DF9-A3E6-5D8978D2FF60}" destId="{1C3AE261-B675-4EAC-9D2E-6E5B6AF58FAE}" srcOrd="0" destOrd="0" presId="urn:microsoft.com/office/officeart/2005/8/layout/process4"/>
  </dgm:cxnLst>
  <dgm:bg/>
  <dgm:whole/>
</dgm:dataModel>
</file>

<file path=ppt/diagrams/data4.xml><?xml version="1.0" encoding="utf-8"?>
<dgm:dataModel xmlns:dgm="http://schemas.openxmlformats.org/drawingml/2006/diagram" xmlns:a="http://schemas.openxmlformats.org/drawingml/2006/main">
  <dgm:ptLst>
    <dgm:pt modelId="{E8FE8CAA-5BFF-4D34-91C9-493C3A1AA6A0}" type="doc">
      <dgm:prSet loTypeId="urn:microsoft.com/office/officeart/2005/8/layout/process4" loCatId="list" qsTypeId="urn:microsoft.com/office/officeart/2005/8/quickstyle/3d7" qsCatId="3D" csTypeId="urn:microsoft.com/office/officeart/2005/8/colors/accent1_2" csCatId="accent1" phldr="1"/>
      <dgm:spPr/>
      <dgm:t>
        <a:bodyPr/>
        <a:lstStyle/>
        <a:p>
          <a:pPr rtl="1"/>
          <a:endParaRPr lang="ar-EG"/>
        </a:p>
      </dgm:t>
    </dgm:pt>
    <dgm:pt modelId="{629F7466-D157-4A1C-9598-FCDC8FB5E747}">
      <dgm:prSet phldrT="[Text]"/>
      <dgm:spPr/>
      <dgm:t>
        <a:bodyPr/>
        <a:lstStyle/>
        <a:p>
          <a:pPr algn="just" rtl="1"/>
          <a:r>
            <a:rPr lang="ar-SA" b="1" dirty="0" smtClean="0">
              <a:ln w="50800"/>
              <a:cs typeface="Arabic Transparent" pitchFamily="2" charset="-78"/>
            </a:rPr>
            <a:t>المفردات : عندما يمرر موصل الشحنات الكهربائية الزائدة على سطحه الى موصل آخر كبير يسمى هذا ...............</a:t>
          </a:r>
          <a:endParaRPr lang="ar-EG" dirty="0"/>
        </a:p>
      </dgm:t>
    </dgm:pt>
    <dgm:pt modelId="{06730A9B-1A6D-4E95-8812-3CF9217BEA64}" type="parTrans" cxnId="{7A055BAB-09C7-4D37-857E-D46526C19EB0}">
      <dgm:prSet/>
      <dgm:spPr/>
      <dgm:t>
        <a:bodyPr/>
        <a:lstStyle/>
        <a:p>
          <a:pPr rtl="1"/>
          <a:endParaRPr lang="ar-EG"/>
        </a:p>
      </dgm:t>
    </dgm:pt>
    <dgm:pt modelId="{1C369F87-3173-48D8-955E-8920A41A70FB}" type="sibTrans" cxnId="{7A055BAB-09C7-4D37-857E-D46526C19EB0}">
      <dgm:prSet/>
      <dgm:spPr/>
      <dgm:t>
        <a:bodyPr/>
        <a:lstStyle/>
        <a:p>
          <a:pPr rtl="1"/>
          <a:endParaRPr lang="ar-EG"/>
        </a:p>
      </dgm:t>
    </dgm:pt>
    <dgm:pt modelId="{CAEFBB98-5010-45E7-8873-7CA45003297F}">
      <dgm:prSet phldrT="[Text]" custT="1"/>
      <dgm:spPr/>
      <dgm:t>
        <a:bodyPr/>
        <a:lstStyle/>
        <a:p>
          <a:pPr rtl="1"/>
          <a:r>
            <a:rPr lang="ar-SA" sz="6000" b="1" smtClean="0">
              <a:effectLst>
                <a:outerShdw blurRad="38100" dist="38100" dir="2700000" algn="tl">
                  <a:srgbClr val="000000">
                    <a:alpha val="43137"/>
                  </a:srgbClr>
                </a:outerShdw>
              </a:effectLst>
            </a:rPr>
            <a:t>الإجابة </a:t>
          </a:r>
          <a:endParaRPr lang="ar-EG" sz="6000" b="1" dirty="0">
            <a:effectLst>
              <a:outerShdw blurRad="38100" dist="38100" dir="2700000" algn="tl">
                <a:srgbClr val="000000">
                  <a:alpha val="43137"/>
                </a:srgbClr>
              </a:outerShdw>
            </a:effectLst>
          </a:endParaRPr>
        </a:p>
      </dgm:t>
    </dgm:pt>
    <dgm:pt modelId="{32678436-EBE9-4199-8837-F1B740463B8F}" type="parTrans" cxnId="{F9FEA2E4-3216-4FD9-83BA-5F80B5BD8100}">
      <dgm:prSet/>
      <dgm:spPr/>
      <dgm:t>
        <a:bodyPr/>
        <a:lstStyle/>
        <a:p>
          <a:pPr rtl="1"/>
          <a:endParaRPr lang="ar-EG"/>
        </a:p>
      </dgm:t>
    </dgm:pt>
    <dgm:pt modelId="{4295EE18-EE03-4DCA-B59D-F3F0BEEA64C6}" type="sibTrans" cxnId="{F9FEA2E4-3216-4FD9-83BA-5F80B5BD8100}">
      <dgm:prSet/>
      <dgm:spPr/>
      <dgm:t>
        <a:bodyPr/>
        <a:lstStyle/>
        <a:p>
          <a:pPr rtl="1"/>
          <a:endParaRPr lang="ar-EG"/>
        </a:p>
      </dgm:t>
    </dgm:pt>
    <dgm:pt modelId="{F07EFB6B-C581-4ECE-9B98-823095854057}">
      <dgm:prSet phldrT="[Text]" custT="1"/>
      <dgm:spPr/>
      <dgm:t>
        <a:bodyPr/>
        <a:lstStyle/>
        <a:p>
          <a:pPr rtl="1"/>
          <a:endParaRPr lang="ar-EG" sz="5400" b="1"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DA8B78BA-51BF-4FF6-9189-088235BF841C}" type="parTrans" cxnId="{1A8C3583-2711-4DDB-93F8-F6DC7A6C8681}">
      <dgm:prSet/>
      <dgm:spPr/>
      <dgm:t>
        <a:bodyPr/>
        <a:lstStyle/>
        <a:p>
          <a:pPr rtl="1"/>
          <a:endParaRPr lang="ar-EG"/>
        </a:p>
      </dgm:t>
    </dgm:pt>
    <dgm:pt modelId="{53D2A2C9-82D5-4E3A-8E97-2A050F715CBA}" type="sibTrans" cxnId="{1A8C3583-2711-4DDB-93F8-F6DC7A6C8681}">
      <dgm:prSet/>
      <dgm:spPr/>
      <dgm:t>
        <a:bodyPr/>
        <a:lstStyle/>
        <a:p>
          <a:pPr rtl="1"/>
          <a:endParaRPr lang="ar-EG"/>
        </a:p>
      </dgm:t>
    </dgm:pt>
    <dgm:pt modelId="{1D0DB3CB-F242-4B60-9A9E-71FA1E5F55DC}" type="pres">
      <dgm:prSet presAssocID="{E8FE8CAA-5BFF-4D34-91C9-493C3A1AA6A0}" presName="Name0" presStyleCnt="0">
        <dgm:presLayoutVars>
          <dgm:dir/>
          <dgm:animLvl val="lvl"/>
          <dgm:resizeHandles val="exact"/>
        </dgm:presLayoutVars>
      </dgm:prSet>
      <dgm:spPr/>
      <dgm:t>
        <a:bodyPr/>
        <a:lstStyle/>
        <a:p>
          <a:pPr rtl="1"/>
          <a:endParaRPr lang="ar-EG"/>
        </a:p>
      </dgm:t>
    </dgm:pt>
    <dgm:pt modelId="{7AFF047D-8112-4899-BC00-9B7D076BA231}" type="pres">
      <dgm:prSet presAssocID="{F07EFB6B-C581-4ECE-9B98-823095854057}" presName="boxAndChildren" presStyleCnt="0"/>
      <dgm:spPr/>
    </dgm:pt>
    <dgm:pt modelId="{041E9A71-AB6B-4FBA-81BF-59F9274F334D}" type="pres">
      <dgm:prSet presAssocID="{F07EFB6B-C581-4ECE-9B98-823095854057}" presName="parentTextBox" presStyleLbl="node1" presStyleIdx="0" presStyleCnt="3"/>
      <dgm:spPr/>
      <dgm:t>
        <a:bodyPr/>
        <a:lstStyle/>
        <a:p>
          <a:pPr rtl="1"/>
          <a:endParaRPr lang="ar-EG"/>
        </a:p>
      </dgm:t>
    </dgm:pt>
    <dgm:pt modelId="{3427CA44-8828-4CB1-BDE1-7411A3605DE2}" type="pres">
      <dgm:prSet presAssocID="{4295EE18-EE03-4DCA-B59D-F3F0BEEA64C6}" presName="sp" presStyleCnt="0"/>
      <dgm:spPr/>
    </dgm:pt>
    <dgm:pt modelId="{613B3B9A-4926-4275-98F8-AEF1FD9FE639}" type="pres">
      <dgm:prSet presAssocID="{CAEFBB98-5010-45E7-8873-7CA45003297F}" presName="arrowAndChildren" presStyleCnt="0"/>
      <dgm:spPr/>
    </dgm:pt>
    <dgm:pt modelId="{ACBA7E2E-BE3E-4C6F-9D69-D95187B6DFEE}" type="pres">
      <dgm:prSet presAssocID="{CAEFBB98-5010-45E7-8873-7CA45003297F}" presName="parentTextArrow" presStyleLbl="node1" presStyleIdx="1" presStyleCnt="3"/>
      <dgm:spPr/>
      <dgm:t>
        <a:bodyPr/>
        <a:lstStyle/>
        <a:p>
          <a:pPr rtl="1"/>
          <a:endParaRPr lang="ar-EG"/>
        </a:p>
      </dgm:t>
    </dgm:pt>
    <dgm:pt modelId="{6B5EA059-E5CC-4B1C-BD18-3992388F9AA6}" type="pres">
      <dgm:prSet presAssocID="{1C369F87-3173-48D8-955E-8920A41A70FB}" presName="sp" presStyleCnt="0"/>
      <dgm:spPr/>
    </dgm:pt>
    <dgm:pt modelId="{8E6A0B74-AB6F-4DF9-A3E6-5D8978D2FF60}" type="pres">
      <dgm:prSet presAssocID="{629F7466-D157-4A1C-9598-FCDC8FB5E747}" presName="arrowAndChildren" presStyleCnt="0"/>
      <dgm:spPr/>
    </dgm:pt>
    <dgm:pt modelId="{1C3AE261-B675-4EAC-9D2E-6E5B6AF58FAE}" type="pres">
      <dgm:prSet presAssocID="{629F7466-D157-4A1C-9598-FCDC8FB5E747}" presName="parentTextArrow" presStyleLbl="node1" presStyleIdx="2" presStyleCnt="3"/>
      <dgm:spPr/>
      <dgm:t>
        <a:bodyPr/>
        <a:lstStyle/>
        <a:p>
          <a:pPr rtl="1"/>
          <a:endParaRPr lang="ar-EG"/>
        </a:p>
      </dgm:t>
    </dgm:pt>
  </dgm:ptLst>
  <dgm:cxnLst>
    <dgm:cxn modelId="{9AEA0FB4-45CF-46E1-A8A1-D36EB6E7B4E8}" type="presOf" srcId="{E8FE8CAA-5BFF-4D34-91C9-493C3A1AA6A0}" destId="{1D0DB3CB-F242-4B60-9A9E-71FA1E5F55DC}" srcOrd="0" destOrd="0" presId="urn:microsoft.com/office/officeart/2005/8/layout/process4"/>
    <dgm:cxn modelId="{14D64C5D-CFA8-4956-8660-8E8E3B0769DF}" type="presOf" srcId="{629F7466-D157-4A1C-9598-FCDC8FB5E747}" destId="{1C3AE261-B675-4EAC-9D2E-6E5B6AF58FAE}" srcOrd="0" destOrd="0" presId="urn:microsoft.com/office/officeart/2005/8/layout/process4"/>
    <dgm:cxn modelId="{7A055BAB-09C7-4D37-857E-D46526C19EB0}" srcId="{E8FE8CAA-5BFF-4D34-91C9-493C3A1AA6A0}" destId="{629F7466-D157-4A1C-9598-FCDC8FB5E747}" srcOrd="0" destOrd="0" parTransId="{06730A9B-1A6D-4E95-8812-3CF9217BEA64}" sibTransId="{1C369F87-3173-48D8-955E-8920A41A70FB}"/>
    <dgm:cxn modelId="{0D91808A-738A-47BB-9635-5A9457E1386F}" type="presOf" srcId="{F07EFB6B-C581-4ECE-9B98-823095854057}" destId="{041E9A71-AB6B-4FBA-81BF-59F9274F334D}" srcOrd="0" destOrd="0" presId="urn:microsoft.com/office/officeart/2005/8/layout/process4"/>
    <dgm:cxn modelId="{F9FEA2E4-3216-4FD9-83BA-5F80B5BD8100}" srcId="{E8FE8CAA-5BFF-4D34-91C9-493C3A1AA6A0}" destId="{CAEFBB98-5010-45E7-8873-7CA45003297F}" srcOrd="1" destOrd="0" parTransId="{32678436-EBE9-4199-8837-F1B740463B8F}" sibTransId="{4295EE18-EE03-4DCA-B59D-F3F0BEEA64C6}"/>
    <dgm:cxn modelId="{1A8C3583-2711-4DDB-93F8-F6DC7A6C8681}" srcId="{E8FE8CAA-5BFF-4D34-91C9-493C3A1AA6A0}" destId="{F07EFB6B-C581-4ECE-9B98-823095854057}" srcOrd="2" destOrd="0" parTransId="{DA8B78BA-51BF-4FF6-9189-088235BF841C}" sibTransId="{53D2A2C9-82D5-4E3A-8E97-2A050F715CBA}"/>
    <dgm:cxn modelId="{18B8D081-A6FF-4EFB-95F1-9A2F18C0003E}" type="presOf" srcId="{CAEFBB98-5010-45E7-8873-7CA45003297F}" destId="{ACBA7E2E-BE3E-4C6F-9D69-D95187B6DFEE}" srcOrd="0" destOrd="0" presId="urn:microsoft.com/office/officeart/2005/8/layout/process4"/>
    <dgm:cxn modelId="{E90DCDD0-427E-4415-B779-42D07BF80630}" type="presParOf" srcId="{1D0DB3CB-F242-4B60-9A9E-71FA1E5F55DC}" destId="{7AFF047D-8112-4899-BC00-9B7D076BA231}" srcOrd="0" destOrd="0" presId="urn:microsoft.com/office/officeart/2005/8/layout/process4"/>
    <dgm:cxn modelId="{B8A98235-9939-4C08-A5F3-F5224FF6FC04}" type="presParOf" srcId="{7AFF047D-8112-4899-BC00-9B7D076BA231}" destId="{041E9A71-AB6B-4FBA-81BF-59F9274F334D}" srcOrd="0" destOrd="0" presId="urn:microsoft.com/office/officeart/2005/8/layout/process4"/>
    <dgm:cxn modelId="{E5615773-F259-44CF-B862-5D9CC4D3BDF5}" type="presParOf" srcId="{1D0DB3CB-F242-4B60-9A9E-71FA1E5F55DC}" destId="{3427CA44-8828-4CB1-BDE1-7411A3605DE2}" srcOrd="1" destOrd="0" presId="urn:microsoft.com/office/officeart/2005/8/layout/process4"/>
    <dgm:cxn modelId="{4C92A052-E52C-41B4-A08A-1D84CFA8A825}" type="presParOf" srcId="{1D0DB3CB-F242-4B60-9A9E-71FA1E5F55DC}" destId="{613B3B9A-4926-4275-98F8-AEF1FD9FE639}" srcOrd="2" destOrd="0" presId="urn:microsoft.com/office/officeart/2005/8/layout/process4"/>
    <dgm:cxn modelId="{8FC655BF-FB41-4C48-B21C-9A058FD62311}" type="presParOf" srcId="{613B3B9A-4926-4275-98F8-AEF1FD9FE639}" destId="{ACBA7E2E-BE3E-4C6F-9D69-D95187B6DFEE}" srcOrd="0" destOrd="0" presId="urn:microsoft.com/office/officeart/2005/8/layout/process4"/>
    <dgm:cxn modelId="{AEA6AAE7-CEF6-44F0-BBC7-B52845F4147F}" type="presParOf" srcId="{1D0DB3CB-F242-4B60-9A9E-71FA1E5F55DC}" destId="{6B5EA059-E5CC-4B1C-BD18-3992388F9AA6}" srcOrd="3" destOrd="0" presId="urn:microsoft.com/office/officeart/2005/8/layout/process4"/>
    <dgm:cxn modelId="{3DDC04F2-E2F7-42A3-A1D1-9321992DD07F}" type="presParOf" srcId="{1D0DB3CB-F242-4B60-9A9E-71FA1E5F55DC}" destId="{8E6A0B74-AB6F-4DF9-A3E6-5D8978D2FF60}" srcOrd="4" destOrd="0" presId="urn:microsoft.com/office/officeart/2005/8/layout/process4"/>
    <dgm:cxn modelId="{E7F088E0-A515-466A-801B-1E13E3D8CA0F}" type="presParOf" srcId="{8E6A0B74-AB6F-4DF9-A3E6-5D8978D2FF60}" destId="{1C3AE261-B675-4EAC-9D2E-6E5B6AF58FAE}" srcOrd="0" destOrd="0" presId="urn:microsoft.com/office/officeart/2005/8/layout/process4"/>
  </dgm:cxnLst>
  <dgm:bg/>
  <dgm:whole/>
</dgm:dataModel>
</file>

<file path=ppt/diagrams/data5.xml><?xml version="1.0" encoding="utf-8"?>
<dgm:dataModel xmlns:dgm="http://schemas.openxmlformats.org/drawingml/2006/diagram" xmlns:a="http://schemas.openxmlformats.org/drawingml/2006/main">
  <dgm:ptLst>
    <dgm:pt modelId="{E8FE8CAA-5BFF-4D34-91C9-493C3A1AA6A0}" type="doc">
      <dgm:prSet loTypeId="urn:microsoft.com/office/officeart/2005/8/layout/process4" loCatId="list" qsTypeId="urn:microsoft.com/office/officeart/2005/8/quickstyle/3d7" qsCatId="3D" csTypeId="urn:microsoft.com/office/officeart/2005/8/colors/accent1_2" csCatId="accent1" phldr="1"/>
      <dgm:spPr/>
      <dgm:t>
        <a:bodyPr/>
        <a:lstStyle/>
        <a:p>
          <a:pPr rtl="1"/>
          <a:endParaRPr lang="ar-EG"/>
        </a:p>
      </dgm:t>
    </dgm:pt>
    <dgm:pt modelId="{629F7466-D157-4A1C-9598-FCDC8FB5E747}">
      <dgm:prSet phldrT="[Text]"/>
      <dgm:spPr/>
      <dgm:t>
        <a:bodyPr/>
        <a:lstStyle/>
        <a:p>
          <a:pPr algn="just" rtl="1"/>
          <a:r>
            <a:rPr lang="ar-SA" b="1" dirty="0" smtClean="0">
              <a:ln w="50800"/>
              <a:cs typeface="Arabic Transparent" pitchFamily="2" charset="-78"/>
            </a:rPr>
            <a:t>اتوقع : هل تصل الإلكترونات من البطارية الى المصباح الكهربائى قبل أن يضئ ؟</a:t>
          </a:r>
          <a:endParaRPr lang="ar-EG" dirty="0"/>
        </a:p>
      </dgm:t>
    </dgm:pt>
    <dgm:pt modelId="{06730A9B-1A6D-4E95-8812-3CF9217BEA64}" type="parTrans" cxnId="{7A055BAB-09C7-4D37-857E-D46526C19EB0}">
      <dgm:prSet/>
      <dgm:spPr/>
      <dgm:t>
        <a:bodyPr/>
        <a:lstStyle/>
        <a:p>
          <a:pPr rtl="1"/>
          <a:endParaRPr lang="ar-EG"/>
        </a:p>
      </dgm:t>
    </dgm:pt>
    <dgm:pt modelId="{1C369F87-3173-48D8-955E-8920A41A70FB}" type="sibTrans" cxnId="{7A055BAB-09C7-4D37-857E-D46526C19EB0}">
      <dgm:prSet/>
      <dgm:spPr/>
      <dgm:t>
        <a:bodyPr/>
        <a:lstStyle/>
        <a:p>
          <a:pPr rtl="1"/>
          <a:endParaRPr lang="ar-EG"/>
        </a:p>
      </dgm:t>
    </dgm:pt>
    <dgm:pt modelId="{CAEFBB98-5010-45E7-8873-7CA45003297F}">
      <dgm:prSet phldrT="[Text]" custT="1"/>
      <dgm:spPr/>
      <dgm:t>
        <a:bodyPr/>
        <a:lstStyle/>
        <a:p>
          <a:pPr rtl="1"/>
          <a:r>
            <a:rPr lang="ar-SA" sz="6000" b="1" dirty="0" smtClean="0">
              <a:effectLst>
                <a:outerShdw blurRad="38100" dist="38100" dir="2700000" algn="tl">
                  <a:srgbClr val="000000">
                    <a:alpha val="43137"/>
                  </a:srgbClr>
                </a:outerShdw>
              </a:effectLst>
            </a:rPr>
            <a:t>الإجابة </a:t>
          </a:r>
          <a:endParaRPr lang="ar-EG" sz="6000" b="1" dirty="0">
            <a:effectLst>
              <a:outerShdw blurRad="38100" dist="38100" dir="2700000" algn="tl">
                <a:srgbClr val="000000">
                  <a:alpha val="43137"/>
                </a:srgbClr>
              </a:outerShdw>
            </a:effectLst>
          </a:endParaRPr>
        </a:p>
      </dgm:t>
    </dgm:pt>
    <dgm:pt modelId="{32678436-EBE9-4199-8837-F1B740463B8F}" type="parTrans" cxnId="{F9FEA2E4-3216-4FD9-83BA-5F80B5BD8100}">
      <dgm:prSet/>
      <dgm:spPr/>
      <dgm:t>
        <a:bodyPr/>
        <a:lstStyle/>
        <a:p>
          <a:pPr rtl="1"/>
          <a:endParaRPr lang="ar-EG"/>
        </a:p>
      </dgm:t>
    </dgm:pt>
    <dgm:pt modelId="{4295EE18-EE03-4DCA-B59D-F3F0BEEA64C6}" type="sibTrans" cxnId="{F9FEA2E4-3216-4FD9-83BA-5F80B5BD8100}">
      <dgm:prSet/>
      <dgm:spPr/>
      <dgm:t>
        <a:bodyPr/>
        <a:lstStyle/>
        <a:p>
          <a:pPr rtl="1"/>
          <a:endParaRPr lang="ar-EG"/>
        </a:p>
      </dgm:t>
    </dgm:pt>
    <dgm:pt modelId="{F07EFB6B-C581-4ECE-9B98-823095854057}">
      <dgm:prSet phldrT="[Text]" custT="1"/>
      <dgm:spPr/>
      <dgm:t>
        <a:bodyPr/>
        <a:lstStyle/>
        <a:p>
          <a:pPr rtl="1"/>
          <a:r>
            <a:rPr lang="ar-SA" sz="8000" b="1" dirty="0" smtClean="0">
              <a:effectLst>
                <a:outerShdw blurRad="38100" dist="38100" dir="2700000" algn="tl">
                  <a:srgbClr val="000000">
                    <a:alpha val="43137"/>
                  </a:srgbClr>
                </a:outerShdw>
              </a:effectLst>
              <a:latin typeface="Times New Roman" pitchFamily="18" charset="0"/>
              <a:cs typeface="Times New Roman" pitchFamily="18" charset="0"/>
            </a:rPr>
            <a:t>لا</a:t>
          </a:r>
          <a:endParaRPr lang="ar-EG" sz="4400" b="1"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DA8B78BA-51BF-4FF6-9189-088235BF841C}" type="parTrans" cxnId="{1A8C3583-2711-4DDB-93F8-F6DC7A6C8681}">
      <dgm:prSet/>
      <dgm:spPr/>
      <dgm:t>
        <a:bodyPr/>
        <a:lstStyle/>
        <a:p>
          <a:pPr rtl="1"/>
          <a:endParaRPr lang="ar-EG"/>
        </a:p>
      </dgm:t>
    </dgm:pt>
    <dgm:pt modelId="{53D2A2C9-82D5-4E3A-8E97-2A050F715CBA}" type="sibTrans" cxnId="{1A8C3583-2711-4DDB-93F8-F6DC7A6C8681}">
      <dgm:prSet/>
      <dgm:spPr/>
      <dgm:t>
        <a:bodyPr/>
        <a:lstStyle/>
        <a:p>
          <a:pPr rtl="1"/>
          <a:endParaRPr lang="ar-EG"/>
        </a:p>
      </dgm:t>
    </dgm:pt>
    <dgm:pt modelId="{1D0DB3CB-F242-4B60-9A9E-71FA1E5F55DC}" type="pres">
      <dgm:prSet presAssocID="{E8FE8CAA-5BFF-4D34-91C9-493C3A1AA6A0}" presName="Name0" presStyleCnt="0">
        <dgm:presLayoutVars>
          <dgm:dir/>
          <dgm:animLvl val="lvl"/>
          <dgm:resizeHandles val="exact"/>
        </dgm:presLayoutVars>
      </dgm:prSet>
      <dgm:spPr/>
      <dgm:t>
        <a:bodyPr/>
        <a:lstStyle/>
        <a:p>
          <a:pPr rtl="1"/>
          <a:endParaRPr lang="ar-EG"/>
        </a:p>
      </dgm:t>
    </dgm:pt>
    <dgm:pt modelId="{7AFF047D-8112-4899-BC00-9B7D076BA231}" type="pres">
      <dgm:prSet presAssocID="{F07EFB6B-C581-4ECE-9B98-823095854057}" presName="boxAndChildren" presStyleCnt="0"/>
      <dgm:spPr/>
    </dgm:pt>
    <dgm:pt modelId="{041E9A71-AB6B-4FBA-81BF-59F9274F334D}" type="pres">
      <dgm:prSet presAssocID="{F07EFB6B-C581-4ECE-9B98-823095854057}" presName="parentTextBox" presStyleLbl="node1" presStyleIdx="0" presStyleCnt="3"/>
      <dgm:spPr/>
      <dgm:t>
        <a:bodyPr/>
        <a:lstStyle/>
        <a:p>
          <a:pPr rtl="1"/>
          <a:endParaRPr lang="ar-EG"/>
        </a:p>
      </dgm:t>
    </dgm:pt>
    <dgm:pt modelId="{3427CA44-8828-4CB1-BDE1-7411A3605DE2}" type="pres">
      <dgm:prSet presAssocID="{4295EE18-EE03-4DCA-B59D-F3F0BEEA64C6}" presName="sp" presStyleCnt="0"/>
      <dgm:spPr/>
    </dgm:pt>
    <dgm:pt modelId="{613B3B9A-4926-4275-98F8-AEF1FD9FE639}" type="pres">
      <dgm:prSet presAssocID="{CAEFBB98-5010-45E7-8873-7CA45003297F}" presName="arrowAndChildren" presStyleCnt="0"/>
      <dgm:spPr/>
    </dgm:pt>
    <dgm:pt modelId="{ACBA7E2E-BE3E-4C6F-9D69-D95187B6DFEE}" type="pres">
      <dgm:prSet presAssocID="{CAEFBB98-5010-45E7-8873-7CA45003297F}" presName="parentTextArrow" presStyleLbl="node1" presStyleIdx="1" presStyleCnt="3"/>
      <dgm:spPr/>
      <dgm:t>
        <a:bodyPr/>
        <a:lstStyle/>
        <a:p>
          <a:pPr rtl="1"/>
          <a:endParaRPr lang="ar-EG"/>
        </a:p>
      </dgm:t>
    </dgm:pt>
    <dgm:pt modelId="{6B5EA059-E5CC-4B1C-BD18-3992388F9AA6}" type="pres">
      <dgm:prSet presAssocID="{1C369F87-3173-48D8-955E-8920A41A70FB}" presName="sp" presStyleCnt="0"/>
      <dgm:spPr/>
    </dgm:pt>
    <dgm:pt modelId="{8E6A0B74-AB6F-4DF9-A3E6-5D8978D2FF60}" type="pres">
      <dgm:prSet presAssocID="{629F7466-D157-4A1C-9598-FCDC8FB5E747}" presName="arrowAndChildren" presStyleCnt="0"/>
      <dgm:spPr/>
    </dgm:pt>
    <dgm:pt modelId="{1C3AE261-B675-4EAC-9D2E-6E5B6AF58FAE}" type="pres">
      <dgm:prSet presAssocID="{629F7466-D157-4A1C-9598-FCDC8FB5E747}" presName="parentTextArrow" presStyleLbl="node1" presStyleIdx="2" presStyleCnt="3"/>
      <dgm:spPr/>
      <dgm:t>
        <a:bodyPr/>
        <a:lstStyle/>
        <a:p>
          <a:pPr rtl="1"/>
          <a:endParaRPr lang="ar-EG"/>
        </a:p>
      </dgm:t>
    </dgm:pt>
  </dgm:ptLst>
  <dgm:cxnLst>
    <dgm:cxn modelId="{565B878B-97E7-46A4-A222-CC5993991451}" type="presOf" srcId="{CAEFBB98-5010-45E7-8873-7CA45003297F}" destId="{ACBA7E2E-BE3E-4C6F-9D69-D95187B6DFEE}" srcOrd="0" destOrd="0" presId="urn:microsoft.com/office/officeart/2005/8/layout/process4"/>
    <dgm:cxn modelId="{7A055BAB-09C7-4D37-857E-D46526C19EB0}" srcId="{E8FE8CAA-5BFF-4D34-91C9-493C3A1AA6A0}" destId="{629F7466-D157-4A1C-9598-FCDC8FB5E747}" srcOrd="0" destOrd="0" parTransId="{06730A9B-1A6D-4E95-8812-3CF9217BEA64}" sibTransId="{1C369F87-3173-48D8-955E-8920A41A70FB}"/>
    <dgm:cxn modelId="{910FD739-DC77-4C8F-9E9E-F87BDE406D4E}" type="presOf" srcId="{E8FE8CAA-5BFF-4D34-91C9-493C3A1AA6A0}" destId="{1D0DB3CB-F242-4B60-9A9E-71FA1E5F55DC}" srcOrd="0" destOrd="0" presId="urn:microsoft.com/office/officeart/2005/8/layout/process4"/>
    <dgm:cxn modelId="{16178E7A-7C90-46D2-AD44-212557FC45B0}" type="presOf" srcId="{629F7466-D157-4A1C-9598-FCDC8FB5E747}" destId="{1C3AE261-B675-4EAC-9D2E-6E5B6AF58FAE}" srcOrd="0" destOrd="0" presId="urn:microsoft.com/office/officeart/2005/8/layout/process4"/>
    <dgm:cxn modelId="{F9FEA2E4-3216-4FD9-83BA-5F80B5BD8100}" srcId="{E8FE8CAA-5BFF-4D34-91C9-493C3A1AA6A0}" destId="{CAEFBB98-5010-45E7-8873-7CA45003297F}" srcOrd="1" destOrd="0" parTransId="{32678436-EBE9-4199-8837-F1B740463B8F}" sibTransId="{4295EE18-EE03-4DCA-B59D-F3F0BEEA64C6}"/>
    <dgm:cxn modelId="{3B3FE20B-F3D2-425A-91CE-95B5E3877238}" type="presOf" srcId="{F07EFB6B-C581-4ECE-9B98-823095854057}" destId="{041E9A71-AB6B-4FBA-81BF-59F9274F334D}" srcOrd="0" destOrd="0" presId="urn:microsoft.com/office/officeart/2005/8/layout/process4"/>
    <dgm:cxn modelId="{1A8C3583-2711-4DDB-93F8-F6DC7A6C8681}" srcId="{E8FE8CAA-5BFF-4D34-91C9-493C3A1AA6A0}" destId="{F07EFB6B-C581-4ECE-9B98-823095854057}" srcOrd="2" destOrd="0" parTransId="{DA8B78BA-51BF-4FF6-9189-088235BF841C}" sibTransId="{53D2A2C9-82D5-4E3A-8E97-2A050F715CBA}"/>
    <dgm:cxn modelId="{261521F1-9891-4940-8472-F0835046ED38}" type="presParOf" srcId="{1D0DB3CB-F242-4B60-9A9E-71FA1E5F55DC}" destId="{7AFF047D-8112-4899-BC00-9B7D076BA231}" srcOrd="0" destOrd="0" presId="urn:microsoft.com/office/officeart/2005/8/layout/process4"/>
    <dgm:cxn modelId="{1BA060E4-4D04-418D-8686-088D2713E744}" type="presParOf" srcId="{7AFF047D-8112-4899-BC00-9B7D076BA231}" destId="{041E9A71-AB6B-4FBA-81BF-59F9274F334D}" srcOrd="0" destOrd="0" presId="urn:microsoft.com/office/officeart/2005/8/layout/process4"/>
    <dgm:cxn modelId="{8E60B8F8-9326-4A3A-840D-27A8243A96AF}" type="presParOf" srcId="{1D0DB3CB-F242-4B60-9A9E-71FA1E5F55DC}" destId="{3427CA44-8828-4CB1-BDE1-7411A3605DE2}" srcOrd="1" destOrd="0" presId="urn:microsoft.com/office/officeart/2005/8/layout/process4"/>
    <dgm:cxn modelId="{F3313F9E-89AC-4C37-BC49-D49F32A7B1B1}" type="presParOf" srcId="{1D0DB3CB-F242-4B60-9A9E-71FA1E5F55DC}" destId="{613B3B9A-4926-4275-98F8-AEF1FD9FE639}" srcOrd="2" destOrd="0" presId="urn:microsoft.com/office/officeart/2005/8/layout/process4"/>
    <dgm:cxn modelId="{F8FD9209-80EF-468D-94CF-FD8EA5932D3F}" type="presParOf" srcId="{613B3B9A-4926-4275-98F8-AEF1FD9FE639}" destId="{ACBA7E2E-BE3E-4C6F-9D69-D95187B6DFEE}" srcOrd="0" destOrd="0" presId="urn:microsoft.com/office/officeart/2005/8/layout/process4"/>
    <dgm:cxn modelId="{FE9F1EF0-5A3F-4A99-A8C5-A9FD67696DBC}" type="presParOf" srcId="{1D0DB3CB-F242-4B60-9A9E-71FA1E5F55DC}" destId="{6B5EA059-E5CC-4B1C-BD18-3992388F9AA6}" srcOrd="3" destOrd="0" presId="urn:microsoft.com/office/officeart/2005/8/layout/process4"/>
    <dgm:cxn modelId="{F06265F2-CCB1-4E2E-8DC3-A76D8EFB8DC4}" type="presParOf" srcId="{1D0DB3CB-F242-4B60-9A9E-71FA1E5F55DC}" destId="{8E6A0B74-AB6F-4DF9-A3E6-5D8978D2FF60}" srcOrd="4" destOrd="0" presId="urn:microsoft.com/office/officeart/2005/8/layout/process4"/>
    <dgm:cxn modelId="{195D5D86-06DD-4F91-8507-66A64C4C3715}" type="presParOf" srcId="{8E6A0B74-AB6F-4DF9-A3E6-5D8978D2FF60}" destId="{1C3AE261-B675-4EAC-9D2E-6E5B6AF58FAE}" srcOrd="0" destOrd="0" presId="urn:microsoft.com/office/officeart/2005/8/layout/process4"/>
  </dgm:cxnLst>
  <dgm:bg/>
  <dgm:whole/>
</dgm:dataModel>
</file>

<file path=ppt/diagrams/data6.xml><?xml version="1.0" encoding="utf-8"?>
<dgm:dataModel xmlns:dgm="http://schemas.openxmlformats.org/drawingml/2006/diagram" xmlns:a="http://schemas.openxmlformats.org/drawingml/2006/main">
  <dgm:ptLst>
    <dgm:pt modelId="{6A16EB5F-1423-4AEB-BD39-74AEB3DA0336}" type="doc">
      <dgm:prSet loTypeId="urn:microsoft.com/office/officeart/2005/8/layout/venn1" loCatId="relationship" qsTypeId="urn:microsoft.com/office/officeart/2005/8/quickstyle/3d8" qsCatId="3D" csTypeId="urn:microsoft.com/office/officeart/2005/8/colors/accent2_3" csCatId="accent2"/>
      <dgm:spPr/>
      <dgm:t>
        <a:bodyPr/>
        <a:lstStyle/>
        <a:p>
          <a:pPr rtl="1"/>
          <a:endParaRPr lang="ar-EG"/>
        </a:p>
      </dgm:t>
    </dgm:pt>
    <dgm:pt modelId="{CE6B23F3-9DA6-41EC-9913-E486B2AE7ACD}">
      <dgm:prSet custT="1"/>
      <dgm:spPr/>
      <dgm:t>
        <a:bodyPr/>
        <a:lstStyle/>
        <a:p>
          <a:pPr rtl="1"/>
          <a:r>
            <a:rPr lang="ar-SA" sz="6000" b="1" dirty="0" smtClean="0"/>
            <a:t>ما </a:t>
          </a:r>
          <a:endParaRPr lang="ar-SA" sz="6000" b="1" dirty="0"/>
        </a:p>
      </dgm:t>
    </dgm:pt>
    <dgm:pt modelId="{2623424B-EF6E-4278-BB64-95B65322FD2A}" type="parTrans" cxnId="{735B5F8A-8214-4153-B78A-B2D889856922}">
      <dgm:prSet/>
      <dgm:spPr/>
      <dgm:t>
        <a:bodyPr/>
        <a:lstStyle/>
        <a:p>
          <a:pPr rtl="1"/>
          <a:endParaRPr lang="ar-EG" sz="4400"/>
        </a:p>
      </dgm:t>
    </dgm:pt>
    <dgm:pt modelId="{91CB5A00-3AEA-44B4-B3C7-A0B8E0659F9C}" type="sibTrans" cxnId="{735B5F8A-8214-4153-B78A-B2D889856922}">
      <dgm:prSet/>
      <dgm:spPr/>
      <dgm:t>
        <a:bodyPr/>
        <a:lstStyle/>
        <a:p>
          <a:pPr rtl="1"/>
          <a:endParaRPr lang="ar-EG" sz="4400"/>
        </a:p>
      </dgm:t>
    </dgm:pt>
    <dgm:pt modelId="{2610A429-2249-44F3-B624-FBD89F890BF9}">
      <dgm:prSet custT="1"/>
      <dgm:spPr/>
      <dgm:t>
        <a:bodyPr/>
        <a:lstStyle/>
        <a:p>
          <a:pPr rtl="1"/>
          <a:r>
            <a:rPr lang="ar-SA" sz="2400" b="1" dirty="0" smtClean="0"/>
            <a:t>المغناطيسية ؟</a:t>
          </a:r>
          <a:endParaRPr lang="ar-EG" sz="2400" dirty="0"/>
        </a:p>
      </dgm:t>
    </dgm:pt>
    <dgm:pt modelId="{3994D2D2-397B-402D-8AE9-6EAF32F9A2E4}" type="parTrans" cxnId="{D5765C2B-17B1-4F34-B501-C4618842D793}">
      <dgm:prSet/>
      <dgm:spPr/>
      <dgm:t>
        <a:bodyPr/>
        <a:lstStyle/>
        <a:p>
          <a:pPr rtl="1"/>
          <a:endParaRPr lang="ar-EG" sz="4400"/>
        </a:p>
      </dgm:t>
    </dgm:pt>
    <dgm:pt modelId="{73C177A7-2B68-4CCB-B1CF-AC15661EE300}" type="sibTrans" cxnId="{D5765C2B-17B1-4F34-B501-C4618842D793}">
      <dgm:prSet/>
      <dgm:spPr/>
      <dgm:t>
        <a:bodyPr/>
        <a:lstStyle/>
        <a:p>
          <a:pPr rtl="1"/>
          <a:endParaRPr lang="ar-EG" sz="4400"/>
        </a:p>
      </dgm:t>
    </dgm:pt>
    <dgm:pt modelId="{DD6A47B6-586B-43A2-8CB0-BFEC671FEDCA}" type="pres">
      <dgm:prSet presAssocID="{6A16EB5F-1423-4AEB-BD39-74AEB3DA0336}" presName="compositeShape" presStyleCnt="0">
        <dgm:presLayoutVars>
          <dgm:chMax val="7"/>
          <dgm:dir/>
          <dgm:resizeHandles val="exact"/>
        </dgm:presLayoutVars>
      </dgm:prSet>
      <dgm:spPr/>
      <dgm:t>
        <a:bodyPr/>
        <a:lstStyle/>
        <a:p>
          <a:pPr rtl="1"/>
          <a:endParaRPr lang="ar-SA"/>
        </a:p>
      </dgm:t>
    </dgm:pt>
    <dgm:pt modelId="{44B5E941-C74E-40A8-A7C8-B3608FF30A7C}" type="pres">
      <dgm:prSet presAssocID="{CE6B23F3-9DA6-41EC-9913-E486B2AE7ACD}" presName="circ1" presStyleLbl="vennNode1" presStyleIdx="0" presStyleCnt="2" custLinFactNeighborX="88936" custLinFactNeighborY="1660"/>
      <dgm:spPr/>
      <dgm:t>
        <a:bodyPr/>
        <a:lstStyle/>
        <a:p>
          <a:pPr rtl="1"/>
          <a:endParaRPr lang="ar-SA"/>
        </a:p>
      </dgm:t>
    </dgm:pt>
    <dgm:pt modelId="{4715CA5A-02E6-4299-9D09-A3E15D845B55}" type="pres">
      <dgm:prSet presAssocID="{CE6B23F3-9DA6-41EC-9913-E486B2AE7ACD}" presName="circ1Tx" presStyleLbl="revTx" presStyleIdx="0" presStyleCnt="0">
        <dgm:presLayoutVars>
          <dgm:chMax val="0"/>
          <dgm:chPref val="0"/>
          <dgm:bulletEnabled val="1"/>
        </dgm:presLayoutVars>
      </dgm:prSet>
      <dgm:spPr/>
      <dgm:t>
        <a:bodyPr/>
        <a:lstStyle/>
        <a:p>
          <a:pPr rtl="1"/>
          <a:endParaRPr lang="ar-SA"/>
        </a:p>
      </dgm:t>
    </dgm:pt>
    <dgm:pt modelId="{150B2768-7D4C-4CE7-891A-78D6F3A2B95D}" type="pres">
      <dgm:prSet presAssocID="{2610A429-2249-44F3-B624-FBD89F890BF9}" presName="circ2" presStyleLbl="vennNode1" presStyleIdx="1" presStyleCnt="2" custLinFactNeighborX="-66280" custLinFactNeighborY="-273"/>
      <dgm:spPr/>
      <dgm:t>
        <a:bodyPr/>
        <a:lstStyle/>
        <a:p>
          <a:pPr rtl="1"/>
          <a:endParaRPr lang="ar-SA"/>
        </a:p>
      </dgm:t>
    </dgm:pt>
    <dgm:pt modelId="{0470B845-D042-4E9C-ABF5-150428ABCEEF}" type="pres">
      <dgm:prSet presAssocID="{2610A429-2249-44F3-B624-FBD89F890BF9}" presName="circ2Tx" presStyleLbl="revTx" presStyleIdx="0" presStyleCnt="0">
        <dgm:presLayoutVars>
          <dgm:chMax val="0"/>
          <dgm:chPref val="0"/>
          <dgm:bulletEnabled val="1"/>
        </dgm:presLayoutVars>
      </dgm:prSet>
      <dgm:spPr/>
      <dgm:t>
        <a:bodyPr/>
        <a:lstStyle/>
        <a:p>
          <a:pPr rtl="1"/>
          <a:endParaRPr lang="ar-SA"/>
        </a:p>
      </dgm:t>
    </dgm:pt>
  </dgm:ptLst>
  <dgm:cxnLst>
    <dgm:cxn modelId="{735B5F8A-8214-4153-B78A-B2D889856922}" srcId="{6A16EB5F-1423-4AEB-BD39-74AEB3DA0336}" destId="{CE6B23F3-9DA6-41EC-9913-E486B2AE7ACD}" srcOrd="0" destOrd="0" parTransId="{2623424B-EF6E-4278-BB64-95B65322FD2A}" sibTransId="{91CB5A00-3AEA-44B4-B3C7-A0B8E0659F9C}"/>
    <dgm:cxn modelId="{E87BFEEF-032A-4945-80F7-248EDFD9FD4D}" type="presOf" srcId="{2610A429-2249-44F3-B624-FBD89F890BF9}" destId="{0470B845-D042-4E9C-ABF5-150428ABCEEF}" srcOrd="1" destOrd="0" presId="urn:microsoft.com/office/officeart/2005/8/layout/venn1"/>
    <dgm:cxn modelId="{D0EC4F8E-DE11-4C0F-9565-76C191A9C776}" type="presOf" srcId="{CE6B23F3-9DA6-41EC-9913-E486B2AE7ACD}" destId="{44B5E941-C74E-40A8-A7C8-B3608FF30A7C}" srcOrd="0" destOrd="0" presId="urn:microsoft.com/office/officeart/2005/8/layout/venn1"/>
    <dgm:cxn modelId="{D5765C2B-17B1-4F34-B501-C4618842D793}" srcId="{6A16EB5F-1423-4AEB-BD39-74AEB3DA0336}" destId="{2610A429-2249-44F3-B624-FBD89F890BF9}" srcOrd="1" destOrd="0" parTransId="{3994D2D2-397B-402D-8AE9-6EAF32F9A2E4}" sibTransId="{73C177A7-2B68-4CCB-B1CF-AC15661EE300}"/>
    <dgm:cxn modelId="{49614CB1-EC4E-4344-9D3B-B5CC4224403C}" type="presOf" srcId="{CE6B23F3-9DA6-41EC-9913-E486B2AE7ACD}" destId="{4715CA5A-02E6-4299-9D09-A3E15D845B55}" srcOrd="1" destOrd="0" presId="urn:microsoft.com/office/officeart/2005/8/layout/venn1"/>
    <dgm:cxn modelId="{6889C4E8-D026-400C-B8F3-F0734B07D9DF}" type="presOf" srcId="{2610A429-2249-44F3-B624-FBD89F890BF9}" destId="{150B2768-7D4C-4CE7-891A-78D6F3A2B95D}" srcOrd="0" destOrd="0" presId="urn:microsoft.com/office/officeart/2005/8/layout/venn1"/>
    <dgm:cxn modelId="{F26C8409-AC21-40B0-AC2A-60AEFD3163FE}" type="presOf" srcId="{6A16EB5F-1423-4AEB-BD39-74AEB3DA0336}" destId="{DD6A47B6-586B-43A2-8CB0-BFEC671FEDCA}" srcOrd="0" destOrd="0" presId="urn:microsoft.com/office/officeart/2005/8/layout/venn1"/>
    <dgm:cxn modelId="{C1FDA033-AD95-4B49-91F8-295685108183}" type="presParOf" srcId="{DD6A47B6-586B-43A2-8CB0-BFEC671FEDCA}" destId="{44B5E941-C74E-40A8-A7C8-B3608FF30A7C}" srcOrd="0" destOrd="0" presId="urn:microsoft.com/office/officeart/2005/8/layout/venn1"/>
    <dgm:cxn modelId="{84B38B6F-4FC3-4E67-B910-468D30335347}" type="presParOf" srcId="{DD6A47B6-586B-43A2-8CB0-BFEC671FEDCA}" destId="{4715CA5A-02E6-4299-9D09-A3E15D845B55}" srcOrd="1" destOrd="0" presId="urn:microsoft.com/office/officeart/2005/8/layout/venn1"/>
    <dgm:cxn modelId="{B17D6264-EC44-4FEA-A688-168E9E643C59}" type="presParOf" srcId="{DD6A47B6-586B-43A2-8CB0-BFEC671FEDCA}" destId="{150B2768-7D4C-4CE7-891A-78D6F3A2B95D}" srcOrd="2" destOrd="0" presId="urn:microsoft.com/office/officeart/2005/8/layout/venn1"/>
    <dgm:cxn modelId="{77117C74-346B-48EA-A463-3209C41DC5FB}" type="presParOf" srcId="{DD6A47B6-586B-43A2-8CB0-BFEC671FEDCA}" destId="{0470B845-D042-4E9C-ABF5-150428ABCEEF}" srcOrd="3" destOrd="0" presId="urn:microsoft.com/office/officeart/2005/8/layout/venn1"/>
  </dgm:cxnLst>
  <dgm:bg/>
  <dgm:whole/>
</dgm:dataModel>
</file>

<file path=ppt/diagrams/data7.xml><?xml version="1.0" encoding="utf-8"?>
<dgm:dataModel xmlns:dgm="http://schemas.openxmlformats.org/drawingml/2006/diagram" xmlns:a="http://schemas.openxmlformats.org/drawingml/2006/main">
  <dgm:ptLst>
    <dgm:pt modelId="{3B1D33AF-F77B-4DF4-AA9F-264BFC7275F0}" type="doc">
      <dgm:prSet loTypeId="urn:microsoft.com/office/officeart/2005/8/layout/chevron2" loCatId="process" qsTypeId="urn:microsoft.com/office/officeart/2005/8/quickstyle/3d5" qsCatId="3D" csTypeId="urn:microsoft.com/office/officeart/2005/8/colors/colorful4" csCatId="colorful" phldr="1"/>
      <dgm:spPr/>
      <dgm:t>
        <a:bodyPr/>
        <a:lstStyle/>
        <a:p>
          <a:pPr rtl="1"/>
          <a:endParaRPr lang="ar-EG"/>
        </a:p>
      </dgm:t>
    </dgm:pt>
    <dgm:pt modelId="{8E450AD4-329F-4777-A633-C11EDA9824AF}">
      <dgm:prSet/>
      <dgm:spPr/>
      <dgm:t>
        <a:bodyPr/>
        <a:lstStyle/>
        <a:p>
          <a:pPr rtl="1"/>
          <a:r>
            <a:rPr lang="ar-SA" b="1" dirty="0" smtClean="0"/>
            <a:t>الدرس</a:t>
          </a:r>
          <a:endParaRPr lang="ar-EG" dirty="0"/>
        </a:p>
      </dgm:t>
    </dgm:pt>
    <dgm:pt modelId="{2FB77D13-5D1A-4A70-AFEE-EB3B2D947D80}" type="parTrans" cxnId="{2722D3CE-7BFF-44DD-821E-EDD8C1BC7B7F}">
      <dgm:prSet/>
      <dgm:spPr/>
      <dgm:t>
        <a:bodyPr/>
        <a:lstStyle/>
        <a:p>
          <a:pPr rtl="1"/>
          <a:endParaRPr lang="ar-EG"/>
        </a:p>
      </dgm:t>
    </dgm:pt>
    <dgm:pt modelId="{2496F81A-9714-4826-A044-0FDEE322BEDB}" type="sibTrans" cxnId="{2722D3CE-7BFF-44DD-821E-EDD8C1BC7B7F}">
      <dgm:prSet/>
      <dgm:spPr/>
      <dgm:t>
        <a:bodyPr/>
        <a:lstStyle/>
        <a:p>
          <a:pPr rtl="1"/>
          <a:endParaRPr lang="ar-EG"/>
        </a:p>
      </dgm:t>
    </dgm:pt>
    <dgm:pt modelId="{81451D45-BA01-4A54-B387-A89E05F4A5A3}">
      <dgm:prSet custT="1"/>
      <dgm:spPr/>
      <dgm:t>
        <a:bodyPr/>
        <a:lstStyle/>
        <a:p>
          <a:pPr rtl="1"/>
          <a:r>
            <a:rPr lang="ar-SA" sz="6600" b="1" dirty="0" smtClean="0">
              <a:solidFill>
                <a:srgbClr val="FF0000"/>
              </a:solidFill>
            </a:rPr>
            <a:t>مراجعـــــة</a:t>
          </a:r>
          <a:endParaRPr lang="ar-EG" sz="6600" b="1" dirty="0">
            <a:solidFill>
              <a:srgbClr val="FF0000"/>
            </a:solidFill>
          </a:endParaRPr>
        </a:p>
      </dgm:t>
    </dgm:pt>
    <dgm:pt modelId="{73DA4219-080C-4268-8B87-DBB95C4E8DD0}" type="sibTrans" cxnId="{23308F54-3E19-43A5-84D6-4DC3E097B37D}">
      <dgm:prSet/>
      <dgm:spPr/>
      <dgm:t>
        <a:bodyPr/>
        <a:lstStyle/>
        <a:p>
          <a:pPr rtl="1"/>
          <a:endParaRPr lang="ar-EG"/>
        </a:p>
      </dgm:t>
    </dgm:pt>
    <dgm:pt modelId="{16DF9F3E-0F99-4831-BCD1-5800E683C7B6}" type="parTrans" cxnId="{23308F54-3E19-43A5-84D6-4DC3E097B37D}">
      <dgm:prSet/>
      <dgm:spPr/>
      <dgm:t>
        <a:bodyPr/>
        <a:lstStyle/>
        <a:p>
          <a:pPr rtl="1"/>
          <a:endParaRPr lang="ar-EG"/>
        </a:p>
      </dgm:t>
    </dgm:pt>
    <dgm:pt modelId="{55555752-7BE9-4191-9F49-AD60011F1778}" type="pres">
      <dgm:prSet presAssocID="{3B1D33AF-F77B-4DF4-AA9F-264BFC7275F0}" presName="linearFlow" presStyleCnt="0">
        <dgm:presLayoutVars>
          <dgm:dir/>
          <dgm:animLvl val="lvl"/>
          <dgm:resizeHandles val="exact"/>
        </dgm:presLayoutVars>
      </dgm:prSet>
      <dgm:spPr/>
      <dgm:t>
        <a:bodyPr/>
        <a:lstStyle/>
        <a:p>
          <a:pPr rtl="1"/>
          <a:endParaRPr lang="ar-EG"/>
        </a:p>
      </dgm:t>
    </dgm:pt>
    <dgm:pt modelId="{29E22E07-5573-4F0A-9C0C-0AAFE30A313C}" type="pres">
      <dgm:prSet presAssocID="{8E450AD4-329F-4777-A633-C11EDA9824AF}" presName="composite" presStyleCnt="0"/>
      <dgm:spPr/>
    </dgm:pt>
    <dgm:pt modelId="{94F26AA0-E73B-4017-8AF0-743658522641}" type="pres">
      <dgm:prSet presAssocID="{8E450AD4-329F-4777-A633-C11EDA9824AF}" presName="parentText" presStyleLbl="alignNode1" presStyleIdx="0" presStyleCnt="1">
        <dgm:presLayoutVars>
          <dgm:chMax val="1"/>
          <dgm:bulletEnabled val="1"/>
        </dgm:presLayoutVars>
      </dgm:prSet>
      <dgm:spPr/>
      <dgm:t>
        <a:bodyPr/>
        <a:lstStyle/>
        <a:p>
          <a:pPr rtl="1"/>
          <a:endParaRPr lang="ar-EG"/>
        </a:p>
      </dgm:t>
    </dgm:pt>
    <dgm:pt modelId="{8A7A9FC7-408E-453B-B95D-26E13C9517B6}" type="pres">
      <dgm:prSet presAssocID="{8E450AD4-329F-4777-A633-C11EDA9824AF}" presName="descendantText" presStyleLbl="alignAcc1" presStyleIdx="0" presStyleCnt="1">
        <dgm:presLayoutVars>
          <dgm:bulletEnabled val="1"/>
        </dgm:presLayoutVars>
      </dgm:prSet>
      <dgm:spPr/>
      <dgm:t>
        <a:bodyPr/>
        <a:lstStyle/>
        <a:p>
          <a:pPr rtl="1"/>
          <a:endParaRPr lang="ar-EG"/>
        </a:p>
      </dgm:t>
    </dgm:pt>
  </dgm:ptLst>
  <dgm:cxnLst>
    <dgm:cxn modelId="{175035CA-4C59-45D3-8FBD-6A1D1DEADC07}" type="presOf" srcId="{81451D45-BA01-4A54-B387-A89E05F4A5A3}" destId="{8A7A9FC7-408E-453B-B95D-26E13C9517B6}" srcOrd="0" destOrd="0" presId="urn:microsoft.com/office/officeart/2005/8/layout/chevron2"/>
    <dgm:cxn modelId="{23308F54-3E19-43A5-84D6-4DC3E097B37D}" srcId="{8E450AD4-329F-4777-A633-C11EDA9824AF}" destId="{81451D45-BA01-4A54-B387-A89E05F4A5A3}" srcOrd="0" destOrd="0" parTransId="{16DF9F3E-0F99-4831-BCD1-5800E683C7B6}" sibTransId="{73DA4219-080C-4268-8B87-DBB95C4E8DD0}"/>
    <dgm:cxn modelId="{2722D3CE-7BFF-44DD-821E-EDD8C1BC7B7F}" srcId="{3B1D33AF-F77B-4DF4-AA9F-264BFC7275F0}" destId="{8E450AD4-329F-4777-A633-C11EDA9824AF}" srcOrd="0" destOrd="0" parTransId="{2FB77D13-5D1A-4A70-AFEE-EB3B2D947D80}" sibTransId="{2496F81A-9714-4826-A044-0FDEE322BEDB}"/>
    <dgm:cxn modelId="{290119FC-FC4F-4EF3-8C1F-65A7207D8557}" type="presOf" srcId="{3B1D33AF-F77B-4DF4-AA9F-264BFC7275F0}" destId="{55555752-7BE9-4191-9F49-AD60011F1778}" srcOrd="0" destOrd="0" presId="urn:microsoft.com/office/officeart/2005/8/layout/chevron2"/>
    <dgm:cxn modelId="{C7B9B841-27DF-4BA5-ADDD-FB409F4FAF89}" type="presOf" srcId="{8E450AD4-329F-4777-A633-C11EDA9824AF}" destId="{94F26AA0-E73B-4017-8AF0-743658522641}" srcOrd="0" destOrd="0" presId="urn:microsoft.com/office/officeart/2005/8/layout/chevron2"/>
    <dgm:cxn modelId="{2882E26E-BFEB-45E3-A830-55E3F31CE983}" type="presParOf" srcId="{55555752-7BE9-4191-9F49-AD60011F1778}" destId="{29E22E07-5573-4F0A-9C0C-0AAFE30A313C}" srcOrd="0" destOrd="0" presId="urn:microsoft.com/office/officeart/2005/8/layout/chevron2"/>
    <dgm:cxn modelId="{88FFBD37-C0E1-4048-AFA6-2DE082FA0700}" type="presParOf" srcId="{29E22E07-5573-4F0A-9C0C-0AAFE30A313C}" destId="{94F26AA0-E73B-4017-8AF0-743658522641}" srcOrd="0" destOrd="0" presId="urn:microsoft.com/office/officeart/2005/8/layout/chevron2"/>
    <dgm:cxn modelId="{301AFDBD-789C-4CBB-9C1C-FC6CA2D5BBB6}" type="presParOf" srcId="{29E22E07-5573-4F0A-9C0C-0AAFE30A313C}" destId="{8A7A9FC7-408E-453B-B95D-26E13C9517B6}" srcOrd="1" destOrd="0" presId="urn:microsoft.com/office/officeart/2005/8/layout/chevron2"/>
  </dgm:cxnLst>
  <dgm:bg/>
  <dgm:whole/>
</dgm:dataModel>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139FEC1-DF78-4FF6-A3CE-2F8BC7679399}" type="datetimeFigureOut">
              <a:rPr lang="ar-EG" smtClean="0"/>
              <a:pPr/>
              <a:t>15/01/1437</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E96E0E3-8774-43E6-9A6B-DC4D9E446598}" type="slidenum">
              <a:rPr lang="ar-EG" smtClean="0"/>
              <a:pPr/>
              <a:t>‹#›</a:t>
            </a:fld>
            <a:endParaRPr lang="ar-EG"/>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newsflash/>
    <p:sndAc>
      <p:stSnd>
        <p:snd r:embed="rId13" name="chimes.wav" builtIn="1"/>
      </p:stSnd>
    </p:sndAc>
  </p:transition>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audio" Target="../media/audio2.wav"/><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audio" Target="../media/audio6.wav"/></Relationships>
</file>

<file path=ppt/slides/_rels/slide1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audio" Target="../media/audio10.wav"/></Relationships>
</file>

<file path=ppt/slides/_rels/slide1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audio" Target="../media/audio8.wav"/></Relationships>
</file>

<file path=ppt/slides/_rels/slide18.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4.wav"/></Relationships>
</file>

<file path=ppt/slides/_rels/slide2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21.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23.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6.wav"/></Relationships>
</file>

<file path=ppt/slides/_rels/slide31.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3.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34.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3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36.xml.rels><?xml version="1.0" encoding="UTF-8" standalone="yes"?>
<Relationships xmlns="http://schemas.openxmlformats.org/package/2006/relationships"><Relationship Id="rId3" Type="http://schemas.openxmlformats.org/officeDocument/2006/relationships/audio" Target="../media/audio8.wav"/><Relationship Id="rId7" Type="http://schemas.openxmlformats.org/officeDocument/2006/relationships/diagramColors" Target="../diagrams/colors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3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audio" Target="../media/audio4.wav"/></Relationships>
</file>

<file path=ppt/slides/_rels/slide3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41.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42.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audio" Target="../media/audio2.wav"/><Relationship Id="rId7" Type="http://schemas.openxmlformats.org/officeDocument/2006/relationships/image" Target="../media/image35.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audio" Target="../media/audio10.wav"/><Relationship Id="rId4" Type="http://schemas.openxmlformats.org/officeDocument/2006/relationships/audio" Target="../media/audio12.wav"/></Relationships>
</file>

<file path=ppt/slides/_rels/slide43.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44.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47.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48.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audio" Target="../media/audio4.wav"/><Relationship Id="rId7" Type="http://schemas.openxmlformats.org/officeDocument/2006/relationships/image" Target="../media/image41.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3.wav"/><Relationship Id="rId5" Type="http://schemas.openxmlformats.org/officeDocument/2006/relationships/audio" Target="../media/audio2.wav"/><Relationship Id="rId4" Type="http://schemas.openxmlformats.org/officeDocument/2006/relationships/audio" Target="../media/audio9.wav"/></Relationships>
</file>

<file path=ppt/slides/_rels/slide4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audio" Target="../media/audio5.wav"/><Relationship Id="rId7" Type="http://schemas.openxmlformats.org/officeDocument/2006/relationships/diagramQuickStyle" Target="../diagrams/quickStyle1.xml"/><Relationship Id="rId12" Type="http://schemas.openxmlformats.org/officeDocument/2006/relationships/diagramColors" Target="../diagrams/colors2.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Layout" Target="../diagrams/layout1.xml"/><Relationship Id="rId11" Type="http://schemas.openxmlformats.org/officeDocument/2006/relationships/diagramQuickStyle" Target="../diagrams/quickStyle2.xml"/><Relationship Id="rId5" Type="http://schemas.openxmlformats.org/officeDocument/2006/relationships/diagramData" Target="../diagrams/data1.xml"/><Relationship Id="rId10" Type="http://schemas.openxmlformats.org/officeDocument/2006/relationships/diagramLayout" Target="../diagrams/layout2.xml"/><Relationship Id="rId4" Type="http://schemas.openxmlformats.org/officeDocument/2006/relationships/audio" Target="../media/audio6.wav"/><Relationship Id="rId9" Type="http://schemas.openxmlformats.org/officeDocument/2006/relationships/diagramData" Target="../diagrams/data2.xml"/></Relationships>
</file>

<file path=ppt/slides/_rels/slide5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51.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5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5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audio" Target="../media/audio3.wav"/></Relationships>
</file>

<file path=ppt/slides/_rels/slide54.xml.rels><?xml version="1.0" encoding="UTF-8" standalone="yes"?>
<Relationships xmlns="http://schemas.openxmlformats.org/package/2006/relationships"><Relationship Id="rId3" Type="http://schemas.openxmlformats.org/officeDocument/2006/relationships/audio" Target="../media/audio6.wav"/><Relationship Id="rId7" Type="http://schemas.openxmlformats.org/officeDocument/2006/relationships/diagramColors" Target="../diagrams/colors7.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5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audio" Target="../media/audio14.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audio" Target="../media/audio9.wav"/></Relationships>
</file>

<file path=ppt/slides/_rels/slide58.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9.jpeg"/><Relationship Id="rId4" Type="http://schemas.openxmlformats.org/officeDocument/2006/relationships/audio" Target="../media/audio5.wav"/></Relationships>
</file>

<file path=ppt/slides/_rels/slide5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6.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6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7.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2"/>
          <p:cNvGrpSpPr/>
          <p:nvPr/>
        </p:nvGrpSpPr>
        <p:grpSpPr>
          <a:xfrm>
            <a:off x="1547664" y="-27384"/>
            <a:ext cx="4812028" cy="1121235"/>
            <a:chOff x="2274540" y="0"/>
            <a:chExt cx="4457700" cy="845423"/>
          </a:xfrm>
          <a:scene3d>
            <a:camera prst="orthographicFront">
              <a:rot lat="0" lon="0" rev="0"/>
            </a:camera>
            <a:lightRig rig="glow" dir="t">
              <a:rot lat="0" lon="0" rev="14100000"/>
            </a:lightRig>
          </a:scene3d>
        </p:grpSpPr>
        <p:pic>
          <p:nvPicPr>
            <p:cNvPr id="14" name="صورة 13"/>
            <p:cNvPicPr>
              <a:picLocks noChangeAspect="1"/>
            </p:cNvPicPr>
            <p:nvPr/>
          </p:nvPicPr>
          <p:blipFill>
            <a:blip r:embed="rId4">
              <a:extLst>
                <a:ext uri="{BEBA8EAE-BF5A-486C-A8C5-ECC9F3942E4B}">
                  <a14:imgProps xmlns="" xmlns:a14="http://schemas.microsoft.com/office/drawing/2010/main">
                    <a14:imgLayer r:embed="">
                      <a14:imgEffect>
                        <a14:sharpenSoften amount="50000"/>
                      </a14:imgEffect>
                    </a14:imgLayer>
                  </a14:imgProps>
                </a:ext>
                <a:ext uri="{28A0092B-C50C-407E-A947-70E740481C1C}">
                  <a14:useLocalDpi xmlns="" xmlns:a14="http://schemas.microsoft.com/office/drawing/2010/main"/>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15" name="مستطيل 8"/>
            <p:cNvSpPr/>
            <p:nvPr/>
          </p:nvSpPr>
          <p:spPr>
            <a:xfrm>
              <a:off x="3234978" y="116632"/>
              <a:ext cx="2373276" cy="568810"/>
            </a:xfrm>
            <a:prstGeom prst="downArrowCallout">
              <a:avLst/>
            </a:prstGeom>
            <a:ln>
              <a:noFill/>
            </a:ln>
            <a:effectLst/>
            <a:sp3d prstMaterial="softEdge">
              <a:bevelT w="127000" prst="artDeco"/>
            </a:sp3d>
          </p:spPr>
          <p:txBody>
            <a:bodyPr wrap="non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SA" sz="2600" b="1" dirty="0" smtClean="0">
                  <a:ln w="10541" cmpd="sng">
                    <a:solidFill>
                      <a:schemeClr val="accent1">
                        <a:shade val="88000"/>
                        <a:satMod val="110000"/>
                      </a:schemeClr>
                    </a:solidFill>
                    <a:prstDash val="solid"/>
                  </a:ln>
                  <a:solidFill>
                    <a:srgbClr val="002060"/>
                  </a:solidFill>
                  <a:latin typeface="Traditional Arabic" panose="02020603050405020304" pitchFamily="18" charset="-78"/>
                  <a:cs typeface="Traditional Arabic" panose="02020603050405020304" pitchFamily="18" charset="-78"/>
                </a:rPr>
                <a:t>استراتيجية </a:t>
              </a:r>
              <a:r>
                <a:rPr lang="ar-SA" sz="2600" b="1" smtClean="0">
                  <a:ln w="10541" cmpd="sng">
                    <a:solidFill>
                      <a:schemeClr val="accent1">
                        <a:shade val="88000"/>
                        <a:satMod val="110000"/>
                      </a:schemeClr>
                    </a:solidFill>
                    <a:prstDash val="solid"/>
                  </a:ln>
                  <a:solidFill>
                    <a:srgbClr val="002060"/>
                  </a:solidFill>
                  <a:latin typeface="Traditional Arabic" panose="02020603050405020304" pitchFamily="18" charset="-78"/>
                  <a:cs typeface="Traditional Arabic" panose="02020603050405020304" pitchFamily="18" charset="-78"/>
                </a:rPr>
                <a:t>: التعلم التعاوني</a:t>
              </a:r>
              <a:endParaRPr lang="ar-EG" sz="2600" b="1" dirty="0">
                <a:ln w="10541" cmpd="sng">
                  <a:solidFill>
                    <a:schemeClr val="accent1">
                      <a:shade val="88000"/>
                      <a:satMod val="110000"/>
                    </a:scheme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19" name="صورة 18">
            <a:hlinkClick r:id="" action="ppaction://hlinkshowjump?jump=nextslide"/>
          </p:cNvPr>
          <p:cNvPicPr>
            <a:picLocks noChangeAspect="1"/>
          </p:cNvPicPr>
          <p:nvPr/>
        </p:nvPicPr>
        <p:blipFill>
          <a:blip r:embed="rId5" cstate="email">
            <a:extLst>
              <a:ext uri="{BEBA8EAE-BF5A-486C-A8C5-ECC9F3942E4B}">
                <a14:imgProps xmlns="" xmlns:a14="http://schemas.microsoft.com/office/drawing/2010/main">
                  <a14:imgLayer r:embed="">
                    <a14:imgEffect>
                      <a14:sharpenSoften amount="50000"/>
                    </a14:imgEffect>
                    <a14:imgEffect>
                      <a14:brightnessContrast bright="20000" contrast="-40000"/>
                    </a14:imgEffect>
                  </a14:imgLayer>
                </a14:imgProps>
              </a:ext>
              <a:ext uri="{28A0092B-C50C-407E-A947-70E740481C1C}">
                <a14:useLocalDpi xmlns="" xmlns:a14="http://schemas.microsoft.com/office/drawing/2010/main"/>
              </a:ext>
            </a:extLst>
          </a:blip>
          <a:stretch>
            <a:fillRect/>
          </a:stretch>
        </p:blipFill>
        <p:spPr>
          <a:xfrm rot="16200000" flipH="1" flipV="1">
            <a:off x="1403648" y="5981776"/>
            <a:ext cx="881484" cy="881484"/>
          </a:xfrm>
          <a:prstGeom prst="rect">
            <a:avLst/>
          </a:prstGeom>
        </p:spPr>
      </p:pic>
      <p:pic>
        <p:nvPicPr>
          <p:cNvPr id="29" name="صورة 28">
            <a:hlinkClick r:id="" action="ppaction://hlinkshowjump?jump=endshow"/>
          </p:cNvPr>
          <p:cNvPicPr>
            <a:picLocks noChangeAspect="1"/>
          </p:cNvPicPr>
          <p:nvPr/>
        </p:nvPicPr>
        <p:blipFill>
          <a:blip r:embed="rId6" cstate="email">
            <a:extLst>
              <a:ext uri="{28A0092B-C50C-407E-A947-70E740481C1C}">
                <a14:useLocalDpi xmlns="" xmlns:a14="http://schemas.microsoft.com/office/drawing/2010/main"/>
              </a:ext>
            </a:extLst>
          </a:blip>
          <a:stretch>
            <a:fillRect/>
          </a:stretch>
        </p:blipFill>
        <p:spPr>
          <a:xfrm>
            <a:off x="0" y="6022443"/>
            <a:ext cx="840817" cy="840817"/>
          </a:xfrm>
          <a:prstGeom prst="rect">
            <a:avLst/>
          </a:prstGeom>
        </p:spPr>
      </p:pic>
      <p:grpSp>
        <p:nvGrpSpPr>
          <p:cNvPr id="3" name="مجموعة 29"/>
          <p:cNvGrpSpPr/>
          <p:nvPr/>
        </p:nvGrpSpPr>
        <p:grpSpPr>
          <a:xfrm>
            <a:off x="401013" y="1015091"/>
            <a:ext cx="8563475" cy="5364551"/>
            <a:chOff x="936464" y="1322469"/>
            <a:chExt cx="9306780" cy="4932664"/>
          </a:xfrm>
        </p:grpSpPr>
        <p:grpSp>
          <p:nvGrpSpPr>
            <p:cNvPr id="4" name="مجموعة 30"/>
            <p:cNvGrpSpPr/>
            <p:nvPr/>
          </p:nvGrpSpPr>
          <p:grpSpPr>
            <a:xfrm>
              <a:off x="936464" y="1322469"/>
              <a:ext cx="9306780" cy="4932664"/>
              <a:chOff x="523875" y="1116452"/>
              <a:chExt cx="8096250" cy="5120860"/>
            </a:xfrm>
          </p:grpSpPr>
          <p:pic>
            <p:nvPicPr>
              <p:cNvPr id="33" name="صورة 32"/>
              <p:cNvPicPr>
                <a:picLocks noChangeAspect="1"/>
              </p:cNvPicPr>
              <p:nvPr/>
            </p:nvPicPr>
            <p:blipFill>
              <a:blip r:embed="rId7">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a:ext>
                </a:extLst>
              </a:blip>
              <a:stretch>
                <a:fillRect/>
              </a:stretch>
            </p:blipFill>
            <p:spPr>
              <a:xfrm>
                <a:off x="523875" y="1116452"/>
                <a:ext cx="8096250" cy="5120860"/>
              </a:xfrm>
              <a:prstGeom prst="rect">
                <a:avLst/>
              </a:prstGeom>
            </p:spPr>
          </p:pic>
          <p:sp>
            <p:nvSpPr>
              <p:cNvPr id="34" name="مربع نص 26"/>
              <p:cNvSpPr txBox="1"/>
              <p:nvPr/>
            </p:nvSpPr>
            <p:spPr>
              <a:xfrm>
                <a:off x="4509263" y="1168232"/>
                <a:ext cx="3830189" cy="4935763"/>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defPPr>
                  <a:defRPr lang="ar-EG"/>
                </a:defPPr>
                <a:lvl1pPr marL="0" algn="r" defTabSz="914400" rtl="1" eaLnBrk="1" latinLnBrk="0" hangingPunct="1">
                  <a:defRPr sz="1800" kern="1200">
                    <a:solidFill>
                      <a:schemeClr val="dk1"/>
                    </a:solidFill>
                    <a:latin typeface="+mn-lt"/>
                    <a:ea typeface="+mn-ea"/>
                    <a:cs typeface="+mn-cs"/>
                  </a:defRPr>
                </a:lvl1pPr>
                <a:lvl2pPr marL="457200" algn="r" defTabSz="914400" rtl="1" eaLnBrk="1" latinLnBrk="0" hangingPunct="1">
                  <a:defRPr sz="1800" kern="1200">
                    <a:solidFill>
                      <a:schemeClr val="dk1"/>
                    </a:solidFill>
                    <a:latin typeface="+mn-lt"/>
                    <a:ea typeface="+mn-ea"/>
                    <a:cs typeface="+mn-cs"/>
                  </a:defRPr>
                </a:lvl2pPr>
                <a:lvl3pPr marL="914400" algn="r" defTabSz="914400" rtl="1" eaLnBrk="1" latinLnBrk="0" hangingPunct="1">
                  <a:defRPr sz="1800" kern="1200">
                    <a:solidFill>
                      <a:schemeClr val="dk1"/>
                    </a:solidFill>
                    <a:latin typeface="+mn-lt"/>
                    <a:ea typeface="+mn-ea"/>
                    <a:cs typeface="+mn-cs"/>
                  </a:defRPr>
                </a:lvl3pPr>
                <a:lvl4pPr marL="1371600" algn="r" defTabSz="914400" rtl="1" eaLnBrk="1" latinLnBrk="0" hangingPunct="1">
                  <a:defRPr sz="1800" kern="1200">
                    <a:solidFill>
                      <a:schemeClr val="dk1"/>
                    </a:solidFill>
                    <a:latin typeface="+mn-lt"/>
                    <a:ea typeface="+mn-ea"/>
                    <a:cs typeface="+mn-cs"/>
                  </a:defRPr>
                </a:lvl4pPr>
                <a:lvl5pPr marL="1828800" algn="r" defTabSz="914400" rtl="1" eaLnBrk="1" latinLnBrk="0" hangingPunct="1">
                  <a:defRPr sz="1800" kern="1200">
                    <a:solidFill>
                      <a:schemeClr val="dk1"/>
                    </a:solidFill>
                    <a:latin typeface="+mn-lt"/>
                    <a:ea typeface="+mn-ea"/>
                    <a:cs typeface="+mn-cs"/>
                  </a:defRPr>
                </a:lvl5pPr>
                <a:lvl6pPr marL="2286000" algn="r" defTabSz="914400" rtl="1" eaLnBrk="1" latinLnBrk="0" hangingPunct="1">
                  <a:defRPr sz="1800" kern="1200">
                    <a:solidFill>
                      <a:schemeClr val="dk1"/>
                    </a:solidFill>
                    <a:latin typeface="+mn-lt"/>
                    <a:ea typeface="+mn-ea"/>
                    <a:cs typeface="+mn-cs"/>
                  </a:defRPr>
                </a:lvl6pPr>
                <a:lvl7pPr marL="2743200" algn="r" defTabSz="914400" rtl="1" eaLnBrk="1" latinLnBrk="0" hangingPunct="1">
                  <a:defRPr sz="1800" kern="1200">
                    <a:solidFill>
                      <a:schemeClr val="dk1"/>
                    </a:solidFill>
                    <a:latin typeface="+mn-lt"/>
                    <a:ea typeface="+mn-ea"/>
                    <a:cs typeface="+mn-cs"/>
                  </a:defRPr>
                </a:lvl7pPr>
                <a:lvl8pPr marL="3200400" algn="r" defTabSz="914400" rtl="1" eaLnBrk="1" latinLnBrk="0" hangingPunct="1">
                  <a:defRPr sz="1800" kern="1200">
                    <a:solidFill>
                      <a:schemeClr val="dk1"/>
                    </a:solidFill>
                    <a:latin typeface="+mn-lt"/>
                    <a:ea typeface="+mn-ea"/>
                    <a:cs typeface="+mn-cs"/>
                  </a:defRPr>
                </a:lvl8pPr>
                <a:lvl9pPr marL="3657600" algn="r" defTabSz="914400" rtl="1" eaLnBrk="1" latinLnBrk="0" hangingPunct="1">
                  <a:defRPr sz="1800" kern="1200">
                    <a:solidFill>
                      <a:schemeClr val="dk1"/>
                    </a:solidFill>
                    <a:latin typeface="+mn-lt"/>
                    <a:ea typeface="+mn-ea"/>
                    <a:cs typeface="+mn-cs"/>
                  </a:defRPr>
                </a:lvl9pPr>
              </a:lstStyle>
              <a:p>
                <a:pPr marL="300552" indent="-300552">
                  <a:buBlip>
                    <a:blip r:embed="rId8"/>
                  </a:buBlip>
                </a:pPr>
                <a:r>
                  <a:rPr lang="ar-EG" sz="1600" b="1" dirty="0"/>
                  <a:t>تقسيم الطلاب إلي أربع مجموعات بحيث يكون الطلاب في كل مجموعة غير متجانسين من الناحية العلمية</a:t>
                </a:r>
              </a:p>
              <a:p>
                <a:pPr marL="300552" indent="-300552">
                  <a:buBlip>
                    <a:blip r:embed="rId8"/>
                  </a:buBlip>
                </a:pPr>
                <a:r>
                  <a:rPr lang="ar-EG" sz="1600" b="1" dirty="0">
                    <a:solidFill>
                      <a:srgbClr val="002060"/>
                    </a:solidFill>
                  </a:rPr>
                  <a:t>يحدد لكل مجموعة قائد وكاتب وهكذا ( أي مهمة لكل فرد في المجموعة تناسب إمكانياته ) </a:t>
                </a:r>
              </a:p>
              <a:p>
                <a:pPr marL="300552" indent="-300552">
                  <a:buBlip>
                    <a:blip r:embed="rId8"/>
                  </a:buBlip>
                </a:pPr>
                <a:r>
                  <a:rPr lang="ar-EG" sz="1600" b="1" dirty="0">
                    <a:solidFill>
                      <a:srgbClr val="C00000"/>
                    </a:solidFill>
                  </a:rPr>
                  <a:t>يتم عرض مختصر للمادة المعرفية من خلال المعلم بواسطة البوربوينت والسبورة والكتاب المدرسي .</a:t>
                </a:r>
              </a:p>
              <a:p>
                <a:pPr marL="300552" indent="-300552">
                  <a:buBlip>
                    <a:blip r:embed="rId8"/>
                  </a:buBlip>
                </a:pPr>
                <a:r>
                  <a:rPr lang="ar-EG" sz="1600" b="1" dirty="0">
                    <a:solidFill>
                      <a:schemeClr val="accent6">
                        <a:lumMod val="50000"/>
                      </a:schemeClr>
                    </a:solidFill>
                  </a:rPr>
                  <a:t>عرض الأنشطة سواء من الكتاب أو ورقة النشاط مرتبة ومتدرجة لموضع الدرس لتحقيق الخبرة المطلوبة .</a:t>
                </a:r>
              </a:p>
              <a:p>
                <a:pPr marL="300552" indent="-300552">
                  <a:buBlip>
                    <a:blip r:embed="rId8"/>
                  </a:buBlip>
                </a:pPr>
                <a:r>
                  <a:rPr lang="ar-EG" sz="1600" b="1" dirty="0">
                    <a:solidFill>
                      <a:srgbClr val="002060"/>
                    </a:solidFill>
                  </a:rPr>
                  <a:t>يقوم المعلم بالمرور بين المجموعات أثناء تنفيذ النشاط وتقديم التوجيه المناسب للمجموعات </a:t>
                </a:r>
              </a:p>
              <a:p>
                <a:pPr marL="300552" indent="-300552">
                  <a:buBlip>
                    <a:blip r:embed="rId8"/>
                  </a:buBlip>
                </a:pPr>
                <a:r>
                  <a:rPr lang="ar-EG" sz="1600" b="1" dirty="0">
                    <a:solidFill>
                      <a:srgbClr val="7030A0"/>
                    </a:solidFill>
                  </a:rPr>
                  <a:t>عرض عمل المجموعات حيث تعرض مجموعة ويستمع الجميع للعرض والمناقشة وتبادل وجهات النظر ودفاع كل منهم عن وجهة نظره ويتم التصويب من المعلم</a:t>
                </a:r>
                <a:endParaRPr lang="ar-SA" sz="1600" b="1" dirty="0">
                  <a:solidFill>
                    <a:srgbClr val="7030A0"/>
                  </a:solidFill>
                </a:endParaRPr>
              </a:p>
            </p:txBody>
          </p:sp>
        </p:grpSp>
        <p:pic>
          <p:nvPicPr>
            <p:cNvPr id="32" name="صورة 31"/>
            <p:cNvPicPr>
              <a:picLocks noChangeAspect="1"/>
            </p:cNvPicPr>
            <p:nvPr/>
          </p:nvPicPr>
          <p:blipFill>
            <a:blip r:embed="rId9" cstate="email">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a:ext>
              </a:extLst>
            </a:blip>
            <a:stretch>
              <a:fillRect/>
            </a:stretch>
          </p:blipFill>
          <p:spPr>
            <a:xfrm>
              <a:off x="1536750" y="1490174"/>
              <a:ext cx="3809950" cy="4676315"/>
            </a:xfrm>
            <a:prstGeom prst="rect">
              <a:avLst/>
            </a:prstGeom>
          </p:spPr>
        </p:pic>
      </p:grpSp>
    </p:spTree>
    <p:custDataLst>
      <p:tags r:id="rId1"/>
    </p:custDataLst>
    <p:extLst>
      <p:ext uri="{BB962C8B-B14F-4D97-AF65-F5344CB8AC3E}">
        <p14:creationId xmlns="" xmlns:p14="http://schemas.microsoft.com/office/powerpoint/2010/main" val="580552234"/>
      </p:ext>
    </p:extLst>
  </p:cSld>
  <p:clrMapOvr>
    <a:masterClrMapping/>
  </p:clrMapOvr>
  <p:transition spd="slow">
    <p:cover dir="r"/>
    <p:sndAc>
      <p:stSnd>
        <p:snd r:embed="rId3" name="arrow.wav" builtIn="1"/>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22860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الكهرباء ـ الكهرباء الساكنة ـ التأريض ـ التيار الكهربائى ـ الدائرة الكهربائية ـ المقاومة الكهربائية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a:scene3d>
            <a:camera prst="perspectiveContrastingLeftFacing"/>
            <a:lightRig rig="brightRoom" dir="tl">
              <a:rot lat="0" lon="0" rev="8700000"/>
            </a:lightRig>
          </a:scene3d>
          <a:sp3d>
            <a:bevelT w="0" h="0"/>
            <a:contourClr>
              <a:schemeClr val="accent4">
                <a:tint val="70000"/>
              </a:schemeClr>
            </a:contourClr>
          </a:sp3d>
        </p:spPr>
        <p:style>
          <a:lnRef idx="1">
            <a:schemeClr val="accent4"/>
          </a:lnRef>
          <a:fillRef idx="3">
            <a:schemeClr val="accent4"/>
          </a:fillRef>
          <a:effectRef idx="2">
            <a:schemeClr val="accent4"/>
          </a:effectRef>
          <a:fontRef idx="minor">
            <a:schemeClr val="lt1"/>
          </a:fontRef>
        </p:style>
        <p:txBody>
          <a:bodyPr>
            <a:scene3d>
              <a:camera prst="perspectiveContrastingLeftFacing"/>
              <a:lightRig rig="flat" dir="tl">
                <a:rot lat="0" lon="0" rev="6600000"/>
              </a:lightRig>
            </a:scene3d>
            <a:sp3d extrusionH="25400" contourW="8890">
              <a:bevelT w="38100" h="31750"/>
              <a:contourClr>
                <a:schemeClr val="accent2">
                  <a:shade val="75000"/>
                </a:schemeClr>
              </a:contourClr>
            </a:sp3d>
          </a:bodyPr>
          <a:lstStyle/>
          <a:p>
            <a:pPr lvl="0" algn="ctr" rtl="1">
              <a:spcBef>
                <a:spcPct val="0"/>
              </a:spcBef>
              <a:defRPr/>
            </a:pPr>
            <a:r>
              <a:rPr lang="ar-SA" sz="9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ما الكهرباء الساكنة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914400" y="533400"/>
            <a:ext cx="7848600" cy="2286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الكهرباء هي حركة الإلكترونات. فكيف تتحرك الإلكترونات، وتولد الكهربا َء؟ </a:t>
            </a:r>
          </a:p>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الكهرباء الساكنة. وهي تراكم جسيمات مشحونة على سطوح الأجسام. </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pic>
        <p:nvPicPr>
          <p:cNvPr id="6146" name="Picture 2"/>
          <p:cNvPicPr>
            <a:picLocks noChangeAspect="1" noChangeArrowheads="1"/>
          </p:cNvPicPr>
          <p:nvPr/>
        </p:nvPicPr>
        <p:blipFill>
          <a:blip r:embed="rId5"/>
          <a:srcRect/>
          <a:stretch>
            <a:fillRect/>
          </a:stretch>
        </p:blipFill>
        <p:spPr bwMode="auto">
          <a:xfrm>
            <a:off x="990600" y="2971800"/>
            <a:ext cx="7315200" cy="3678218"/>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nodeType="clickEffect">
                                  <p:stCondLst>
                                    <p:cond delay="0"/>
                                  </p:stCondLst>
                                  <p:childTnLst>
                                    <p:set>
                                      <p:cBhvr>
                                        <p:cTn id="15" dur="1" fill="hold">
                                          <p:stCondLst>
                                            <p:cond delay="0"/>
                                          </p:stCondLst>
                                        </p:cTn>
                                        <p:tgtEl>
                                          <p:spTgt spid="6146"/>
                                        </p:tgtEl>
                                        <p:attrNameLst>
                                          <p:attrName>style.visibility</p:attrName>
                                        </p:attrNameLst>
                                      </p:cBhvr>
                                      <p:to>
                                        <p:strVal val="visible"/>
                                      </p:to>
                                    </p:set>
                                    <p:anim to="" calcmode="lin" valueType="num">
                                      <p:cBhvr>
                                        <p:cTn id="16" dur="1" fill="hold"/>
                                        <p:tgtEl>
                                          <p:spTgt spid="6146"/>
                                        </p:tgtEl>
                                        <p:attrNameLst>
                                          <p:attrName/>
                                        </p:attrNameLst>
                                      </p:cBhvr>
                                    </p:anim>
                                  </p:childTnLst>
                                  <p:subTnLst>
                                    <p:audio>
                                      <p:cMediaNode>
                                        <p:cTn display="0" masterRel="sameClick">
                                          <p:stCondLst>
                                            <p:cond evt="begin" delay="0">
                                              <p:tn val="14"/>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4"/>
          <a:srcRect/>
          <a:stretch>
            <a:fillRect/>
          </a:stretch>
        </p:blipFill>
        <p:spPr bwMode="auto">
          <a:xfrm>
            <a:off x="3657600" y="238125"/>
            <a:ext cx="4384447" cy="623887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762000" y="609600"/>
            <a:ext cx="7848600" cy="1981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 والتَّأريض منع تراكم الشحنات الزائدة على الأجسام الموصلة عن طريق َ وصلها بجسم موصل كبير، وهو الأرض.</a:t>
            </a:r>
          </a:p>
        </p:txBody>
      </p:sp>
      <p:pic>
        <p:nvPicPr>
          <p:cNvPr id="7170" name="Picture 2"/>
          <p:cNvPicPr>
            <a:picLocks noChangeAspect="1" noChangeArrowheads="1"/>
          </p:cNvPicPr>
          <p:nvPr/>
        </p:nvPicPr>
        <p:blipFill>
          <a:blip r:embed="rId5"/>
          <a:srcRect/>
          <a:stretch>
            <a:fillRect/>
          </a:stretch>
        </p:blipFill>
        <p:spPr bwMode="auto">
          <a:xfrm>
            <a:off x="762000" y="2743200"/>
            <a:ext cx="7730247" cy="36576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nodeType="clickEffect">
                                  <p:stCondLst>
                                    <p:cond delay="0"/>
                                  </p:stCondLst>
                                  <p:childTnLst>
                                    <p:set>
                                      <p:cBhvr>
                                        <p:cTn id="15" dur="1" fill="hold">
                                          <p:stCondLst>
                                            <p:cond delay="0"/>
                                          </p:stCondLst>
                                        </p:cTn>
                                        <p:tgtEl>
                                          <p:spTgt spid="7170"/>
                                        </p:tgtEl>
                                        <p:attrNameLst>
                                          <p:attrName>style.visibility</p:attrName>
                                        </p:attrNameLst>
                                      </p:cBhvr>
                                      <p:to>
                                        <p:strVal val="visible"/>
                                      </p:to>
                                    </p:set>
                                    <p:anim to="" calcmode="lin" valueType="num">
                                      <p:cBhvr>
                                        <p:cTn id="16" dur="1" fill="hold"/>
                                        <p:tgtEl>
                                          <p:spTgt spid="7170"/>
                                        </p:tgtEl>
                                        <p:attrNameLst>
                                          <p:attrName/>
                                        </p:attrNameLst>
                                      </p:cBhvr>
                                    </p:anim>
                                  </p:childTnLst>
                                  <p:subTnLst>
                                    <p:audio>
                                      <p:cMediaNode>
                                        <p:cTn display="0" masterRel="sameClick">
                                          <p:stCondLst>
                                            <p:cond evt="begin" delay="0">
                                              <p:tn val="14"/>
                                            </p:cond>
                                          </p:stCondLst>
                                          <p:endCondLst>
                                            <p:cond evt="onStopAudio" delay="0">
                                              <p:tgtEl>
                                                <p:sldTgt/>
                                              </p:tgtEl>
                                            </p:cond>
                                          </p:endCondLst>
                                        </p:cTn>
                                        <p:tgtEl>
                                          <p:sndTgt r:embed="rId4" name="bomb.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a:srcRect/>
          <a:stretch>
            <a:fillRect/>
          </a:stretch>
        </p:blipFill>
        <p:spPr bwMode="auto">
          <a:xfrm>
            <a:off x="400050" y="457200"/>
            <a:ext cx="8343900" cy="5791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srcRect/>
          <a:stretch>
            <a:fillRect/>
          </a:stretch>
        </p:blipFill>
        <p:spPr bwMode="auto">
          <a:xfrm>
            <a:off x="228601" y="228600"/>
            <a:ext cx="8686800" cy="64008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5"/>
          <a:srcRect/>
          <a:stretch>
            <a:fillRect/>
          </a:stretch>
        </p:blipFill>
        <p:spPr bwMode="auto">
          <a:xfrm>
            <a:off x="5410200" y="990600"/>
            <a:ext cx="3129248" cy="4105275"/>
          </a:xfrm>
          <a:prstGeom prst="rect">
            <a:avLst/>
          </a:prstGeom>
          <a:solidFill>
            <a:srgbClr val="FFFFFF">
              <a:shade val="85000"/>
            </a:srgbClr>
          </a:solidFill>
          <a:ln w="190500" cap="sq">
            <a:solidFill>
              <a:srgbClr val="FFFF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267" name="Picture 3"/>
          <p:cNvPicPr>
            <a:picLocks noChangeAspect="1" noChangeArrowheads="1"/>
          </p:cNvPicPr>
          <p:nvPr/>
        </p:nvPicPr>
        <p:blipFill>
          <a:blip r:embed="rId6"/>
          <a:srcRect/>
          <a:stretch>
            <a:fillRect/>
          </a:stretch>
        </p:blipFill>
        <p:spPr bwMode="auto">
          <a:xfrm>
            <a:off x="685800" y="1219200"/>
            <a:ext cx="4057650" cy="4038600"/>
          </a:xfrm>
          <a:prstGeom prst="rect">
            <a:avLst/>
          </a:prstGeom>
          <a:solidFill>
            <a:srgbClr val="FFFFFF">
              <a:shade val="85000"/>
            </a:srgbClr>
          </a:solidFill>
          <a:ln w="190500" cap="sq">
            <a:solidFill>
              <a:srgbClr val="FFFF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additive="base">
                                        <p:cTn id="12" dur="500" fill="hold"/>
                                        <p:tgtEl>
                                          <p:spTgt spid="11267"/>
                                        </p:tgtEl>
                                        <p:attrNameLst>
                                          <p:attrName>ppt_x</p:attrName>
                                        </p:attrNameLst>
                                      </p:cBhvr>
                                      <p:tavLst>
                                        <p:tav tm="0">
                                          <p:val>
                                            <p:strVal val="#ppt_x"/>
                                          </p:val>
                                        </p:tav>
                                        <p:tav tm="100000">
                                          <p:val>
                                            <p:strVal val="#ppt_x"/>
                                          </p:val>
                                        </p:tav>
                                      </p:tavLst>
                                    </p:anim>
                                    <p:anim calcmode="lin" valueType="num">
                                      <p:cBhvr additive="base">
                                        <p:cTn id="13" dur="500" fill="hold"/>
                                        <p:tgtEl>
                                          <p:spTgt spid="1126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4"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srcRect/>
          <a:stretch>
            <a:fillRect/>
          </a:stretch>
        </p:blipFill>
        <p:spPr bwMode="auto">
          <a:xfrm>
            <a:off x="1295400" y="838200"/>
            <a:ext cx="6372225" cy="4873108"/>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4"/>
          <a:srcRect/>
          <a:stretch>
            <a:fillRect/>
          </a:stretch>
        </p:blipFill>
        <p:spPr bwMode="auto">
          <a:xfrm>
            <a:off x="381000" y="228600"/>
            <a:ext cx="8534400" cy="6400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to="" calcmode="lin" valueType="num">
                                      <p:cBhvr>
                                        <p:cTn id="7" dur="1" fill="hold"/>
                                        <p:tgtEl>
                                          <p:spTgt spid="1331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895600" y="304800"/>
            <a:ext cx="5867400" cy="3200400"/>
          </a:xfrm>
          <a:prstGeom prst="ellipse">
            <a:avLst/>
          </a:prstGeom>
        </p:spPr>
        <p:style>
          <a:lnRef idx="0">
            <a:schemeClr val="accent2"/>
          </a:lnRef>
          <a:fillRef idx="3">
            <a:schemeClr val="accent2"/>
          </a:fillRef>
          <a:effectRef idx="3">
            <a:schemeClr val="accent2"/>
          </a:effectRef>
          <a:fontRef idx="minor">
            <a:schemeClr val="lt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ar-SA" sz="6000" b="1" dirty="0" smtClean="0">
                <a:ln w="50800"/>
                <a:solidFill>
                  <a:schemeClr val="bg1">
                    <a:shade val="50000"/>
                  </a:schemeClr>
                </a:solidFill>
              </a:rPr>
              <a:t>الفصل الحادى عشر</a:t>
            </a:r>
            <a:endParaRPr lang="ar-EG" sz="6000" b="1" dirty="0">
              <a:ln w="50800"/>
              <a:solidFill>
                <a:schemeClr val="bg1">
                  <a:shade val="50000"/>
                </a:schemeClr>
              </a:solidFill>
            </a:endParaRPr>
          </a:p>
        </p:txBody>
      </p:sp>
      <p:sp>
        <p:nvSpPr>
          <p:cNvPr id="6" name="Line Callout 3 (No Border) 5"/>
          <p:cNvSpPr/>
          <p:nvPr/>
        </p:nvSpPr>
        <p:spPr>
          <a:xfrm>
            <a:off x="685800" y="3657600"/>
            <a:ext cx="8077200" cy="2819400"/>
          </a:xfrm>
          <a:prstGeom prst="callout3">
            <a:avLst>
              <a:gd name="adj1" fmla="val 18750"/>
              <a:gd name="adj2" fmla="val -8333"/>
              <a:gd name="adj3" fmla="val 18750"/>
              <a:gd name="adj4" fmla="val -16667"/>
              <a:gd name="adj5" fmla="val 100000"/>
              <a:gd name="adj6" fmla="val -16667"/>
              <a:gd name="adj7" fmla="val 120399"/>
              <a:gd name="adj8" fmla="val -17226"/>
            </a:avLst>
          </a:prstGeom>
          <a:solidFill>
            <a:srgbClr val="FFC000"/>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الكهرباء والمغناطيس </a:t>
            </a:r>
            <a:endParaRPr lang="ar-EG" sz="8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048000" y="533400"/>
            <a:ext cx="57912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ما أنواع الدوائر الكهربائية ؟</a:t>
            </a:r>
          </a:p>
        </p:txBody>
      </p:sp>
      <p:sp>
        <p:nvSpPr>
          <p:cNvPr id="3" name="Content Placeholder 2"/>
          <p:cNvSpPr txBox="1">
            <a:spLocks/>
          </p:cNvSpPr>
          <p:nvPr/>
        </p:nvSpPr>
        <p:spPr>
          <a:xfrm>
            <a:off x="304800" y="1905000"/>
            <a:ext cx="8305800" cy="3276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الدوائر الكهربائية في المنزل موصولة على التوازي؛ حيث يوجد فيها أكثر من مسار موصل بالكهرباء. ونظرا إلى وجود أكثر من مسار فإنَّ المقاومة الكلية للدائرة تكون صغيرة؛ والتيار المارُّ فيها يكون أكبر.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srcRect/>
          <a:stretch>
            <a:fillRect/>
          </a:stretch>
        </p:blipFill>
        <p:spPr bwMode="auto">
          <a:xfrm>
            <a:off x="304800" y="1143000"/>
            <a:ext cx="8420100" cy="4267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to="" calcmode="lin" valueType="num">
                                      <p:cBhvr>
                                        <p:cTn id="7" dur="1" fill="hold"/>
                                        <p:tgtEl>
                                          <p:spTgt spid="1433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524000" y="533400"/>
            <a:ext cx="73152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200" b="1" dirty="0" smtClean="0">
                <a:ln w="50800"/>
                <a:solidFill>
                  <a:schemeClr val="bg1">
                    <a:shade val="50000"/>
                  </a:schemeClr>
                </a:solidFill>
              </a:rPr>
              <a:t>كيف تستخدم الكهرباء بطريقة آمنة ؟</a:t>
            </a:r>
          </a:p>
        </p:txBody>
      </p:sp>
      <p:sp>
        <p:nvSpPr>
          <p:cNvPr id="3" name="Content Placeholder 2"/>
          <p:cNvSpPr txBox="1">
            <a:spLocks/>
          </p:cNvSpPr>
          <p:nvPr/>
        </p:nvSpPr>
        <p:spPr>
          <a:xfrm>
            <a:off x="304800" y="1905000"/>
            <a:ext cx="8305800" cy="4114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توصل الأجهزة الإلكترونية الحساسة - ومنها الحواسيب – بمنظِّمات للتيار الكهربائيِّ؛ لتمنع حدوث التغير الفجائيِّ في التيار الكهربائيِّ. وفي الحّمامات والمطابخ يزوّد مقبس الكهرباء بأداة تعمل على فصل التيار الكهربائيِّ عن المقبس في حال حدوث تماسٍّ كهربائيٍّ، أو سريان الكهرباء في الماء.</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4038600" y="914400"/>
            <a:ext cx="4648200" cy="5105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والأسلاك الكهربائية التي توصل الكهرباء إلى المنزل خطرة جدا، فإذاَ علقت لعبة أو طائرة ورقية عليها فمن الخطر محاولة الوصول إليها، فقد يؤدِّي لمس سلك كهربائيٍّ متدلّ من عمود كهربائيٍّ إلى المو ت.</a:t>
            </a:r>
          </a:p>
        </p:txBody>
      </p:sp>
      <p:pic>
        <p:nvPicPr>
          <p:cNvPr id="15362" name="Picture 2"/>
          <p:cNvPicPr>
            <a:picLocks noChangeAspect="1" noChangeArrowheads="1"/>
          </p:cNvPicPr>
          <p:nvPr/>
        </p:nvPicPr>
        <p:blipFill>
          <a:blip r:embed="rId4"/>
          <a:srcRect/>
          <a:stretch>
            <a:fillRect/>
          </a:stretch>
        </p:blipFill>
        <p:spPr bwMode="auto">
          <a:xfrm>
            <a:off x="533400" y="304800"/>
            <a:ext cx="2819400" cy="626745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nodeType="clickEffect">
                                  <p:stCondLst>
                                    <p:cond delay="0"/>
                                  </p:stCondLst>
                                  <p:childTnLst>
                                    <p:set>
                                      <p:cBhvr>
                                        <p:cTn id="15" dur="1" fill="hold">
                                          <p:stCondLst>
                                            <p:cond delay="0"/>
                                          </p:stCondLst>
                                        </p:cTn>
                                        <p:tgtEl>
                                          <p:spTgt spid="15362"/>
                                        </p:tgtEl>
                                        <p:attrNameLst>
                                          <p:attrName>style.visibility</p:attrName>
                                        </p:attrNameLst>
                                      </p:cBhvr>
                                      <p:to>
                                        <p:strVal val="visible"/>
                                      </p:to>
                                    </p:set>
                                    <p:anim to="" calcmode="lin" valueType="num">
                                      <p:cBhvr>
                                        <p:cTn id="16" dur="1" fill="hold"/>
                                        <p:tgtEl>
                                          <p:spTgt spid="15362"/>
                                        </p:tgtEl>
                                        <p:attrNameLst>
                                          <p:attrName/>
                                        </p:attrNameLst>
                                      </p:cBhvr>
                                    </p:anim>
                                  </p:childTnLst>
                                  <p:subTnLst>
                                    <p:audio>
                                      <p:cMediaNode>
                                        <p:cTn display="0" masterRel="sameClick">
                                          <p:stCondLst>
                                            <p:cond evt="begin" delay="0">
                                              <p:tn val="14"/>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4"/>
          <a:srcRect/>
          <a:stretch>
            <a:fillRect/>
          </a:stretch>
        </p:blipFill>
        <p:spPr bwMode="auto">
          <a:xfrm>
            <a:off x="533400" y="533399"/>
            <a:ext cx="8124825" cy="5862211"/>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to="" calcmode="lin" valueType="num">
                                      <p:cBhvr>
                                        <p:cTn id="7" dur="1" fill="hold"/>
                                        <p:tgtEl>
                                          <p:spTgt spid="1638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62484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الدرس</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685800" y="914400"/>
          <a:ext cx="7924800" cy="518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685800" y="381000"/>
          <a:ext cx="7924800"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685800" y="381000"/>
          <a:ext cx="7924800"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2514600" y="1066799"/>
            <a:ext cx="6353175" cy="5479827"/>
          </a:xfrm>
          <a:prstGeom prst="rect">
            <a:avLst/>
          </a:prstGeom>
          <a:noFill/>
          <a:ln w="9525">
            <a:noFill/>
            <a:miter lim="800000"/>
            <a:headEnd/>
            <a:tailEnd/>
          </a:ln>
          <a:effectLst/>
        </p:spPr>
      </p:pic>
      <p:sp>
        <p:nvSpPr>
          <p:cNvPr id="4" name="Oval 3"/>
          <p:cNvSpPr/>
          <p:nvPr/>
        </p:nvSpPr>
        <p:spPr>
          <a:xfrm>
            <a:off x="2743200" y="2286000"/>
            <a:ext cx="3048000" cy="7620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t>                                                                                                                          </a:t>
            </a:r>
            <a:endParaRPr lang="ar-EG" dirty="0"/>
          </a:p>
        </p:txBody>
      </p:sp>
      <p:sp>
        <p:nvSpPr>
          <p:cNvPr id="5" name="Oval 4"/>
          <p:cNvSpPr/>
          <p:nvPr/>
        </p:nvSpPr>
        <p:spPr>
          <a:xfrm>
            <a:off x="5410200" y="5638800"/>
            <a:ext cx="3048000" cy="7620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t>                                                                                                                          </a:t>
            </a:r>
            <a:endParaRPr lang="ar-EG" dirty="0"/>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228600" y="152400"/>
            <a:ext cx="8686800" cy="64770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905000" y="1447800"/>
            <a:ext cx="6172200" cy="1676400"/>
          </a:xfrm>
          <a:prstGeom prst="rect">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الثانى</a:t>
            </a:r>
            <a:endParaRPr kumimoji="0" lang="ar-SA" sz="80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990600" y="3810000"/>
            <a:ext cx="7772400" cy="1676400"/>
          </a:xfrm>
          <a:prstGeom prst="rect">
            <a:avLst/>
          </a:prstGeom>
          <a:ln/>
        </p:spPr>
        <p:style>
          <a:lnRef idx="1">
            <a:schemeClr val="accent4"/>
          </a:lnRef>
          <a:fillRef idx="3">
            <a:schemeClr val="accent4"/>
          </a:fillRef>
          <a:effectRef idx="2">
            <a:schemeClr val="accent4"/>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lang="ar-SA" sz="8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المغناطيسية </a:t>
            </a:r>
            <a:endParaRPr kumimoji="0" lang="ar-SA" sz="80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Times New Roman" pitchFamily="18" charset="0"/>
              <a:ea typeface="+mj-ea"/>
              <a:cs typeface="Times New Roman" pitchFamily="18" charset="0"/>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591373" y="152400"/>
            <a:ext cx="8324027" cy="66294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a:srcRect/>
          <a:stretch>
            <a:fillRect/>
          </a:stretch>
        </p:blipFill>
        <p:spPr bwMode="auto">
          <a:xfrm>
            <a:off x="228600" y="152400"/>
            <a:ext cx="8761084" cy="64770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a:srcRect/>
          <a:stretch>
            <a:fillRect/>
          </a:stretch>
        </p:blipFill>
        <p:spPr bwMode="auto">
          <a:xfrm>
            <a:off x="314325" y="228600"/>
            <a:ext cx="8515350" cy="6400799"/>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12954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36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 للمغناطيس قطبان شمالى وجنوبى يؤثران بقوى فى مغناطيسات ومواد مغناطيسية أخرى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22860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المغناطيسية ـ المجال المغناطيسى ـ المغناطيس الكهربائى ـ المولد الكهربائى ـ الرفع المغناطيسى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762000" y="1371600"/>
          <a:ext cx="7848600" cy="3962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914400" y="381000"/>
            <a:ext cx="7620000" cy="4267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lnSpc>
                <a:spcPct val="150000"/>
              </a:lnSpc>
              <a:spcBef>
                <a:spcPts val="700"/>
              </a:spcBef>
              <a:buClr>
                <a:schemeClr val="tx2"/>
              </a:buClr>
              <a:buSzPct val="95000"/>
            </a:pPr>
            <a:r>
              <a:rPr lang="ar-SA" sz="4400" b="1" dirty="0" smtClean="0">
                <a:ln w="50800"/>
                <a:solidFill>
                  <a:schemeClr val="bg1">
                    <a:shade val="50000"/>
                  </a:schemeClr>
                </a:solidFill>
                <a:cs typeface="Arabic Transparent" pitchFamily="2" charset="-78"/>
              </a:rPr>
              <a:t>    المغناطيس جسم له القدرة على سحب جسم آخر له خصائص مغناطيسية. ويؤثر المغناطيس في فِلزات معيَّنة، منها الحديد والنيكل.</a:t>
            </a:r>
          </a:p>
        </p:txBody>
      </p:sp>
      <p:pic>
        <p:nvPicPr>
          <p:cNvPr id="8194" name="Picture 2"/>
          <p:cNvPicPr>
            <a:picLocks noChangeAspect="1" noChangeArrowheads="1"/>
          </p:cNvPicPr>
          <p:nvPr/>
        </p:nvPicPr>
        <p:blipFill>
          <a:blip r:embed="rId5"/>
          <a:srcRect/>
          <a:stretch>
            <a:fillRect/>
          </a:stretch>
        </p:blipFill>
        <p:spPr bwMode="auto">
          <a:xfrm>
            <a:off x="1066800" y="4648200"/>
            <a:ext cx="1724025" cy="19431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nodeType="clickEffect">
                                  <p:stCondLst>
                                    <p:cond delay="0"/>
                                  </p:stCondLst>
                                  <p:childTnLst>
                                    <p:set>
                                      <p:cBhvr>
                                        <p:cTn id="15" dur="1" fill="hold">
                                          <p:stCondLst>
                                            <p:cond delay="0"/>
                                          </p:stCondLst>
                                        </p:cTn>
                                        <p:tgtEl>
                                          <p:spTgt spid="8194"/>
                                        </p:tgtEl>
                                        <p:attrNameLst>
                                          <p:attrName>style.visibility</p:attrName>
                                        </p:attrNameLst>
                                      </p:cBhvr>
                                      <p:to>
                                        <p:strVal val="visible"/>
                                      </p:to>
                                    </p:set>
                                    <p:anim to="" calcmode="lin" valueType="num">
                                      <p:cBhvr>
                                        <p:cTn id="16" dur="1" fill="hold"/>
                                        <p:tgtEl>
                                          <p:spTgt spid="8194"/>
                                        </p:tgtEl>
                                        <p:attrNameLst>
                                          <p:attrName/>
                                        </p:attrNameLst>
                                      </p:cBhvr>
                                    </p:anim>
                                  </p:childTnLst>
                                  <p:subTnLst>
                                    <p:audio>
                                      <p:cMediaNode>
                                        <p:cTn display="0" masterRel="sameClick">
                                          <p:stCondLst>
                                            <p:cond evt="begin" delay="0">
                                              <p:tn val="14"/>
                                            </p:cond>
                                          </p:stCondLst>
                                          <p:endCondLst>
                                            <p:cond evt="onStopAudio" delay="0">
                                              <p:tgtEl>
                                                <p:sldTgt/>
                                              </p:tgtEl>
                                            </p:cond>
                                          </p:endCondLst>
                                        </p:cTn>
                                        <p:tgtEl>
                                          <p:sndTgt r:embed="rId4"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533400" y="533400"/>
            <a:ext cx="8105775" cy="58674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a:srcRect/>
          <a:stretch>
            <a:fillRect/>
          </a:stretch>
        </p:blipFill>
        <p:spPr bwMode="auto">
          <a:xfrm>
            <a:off x="381000" y="304800"/>
            <a:ext cx="8467725" cy="63246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228600" y="228600"/>
            <a:ext cx="8574219" cy="6353175"/>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33800" y="533400"/>
            <a:ext cx="5105400" cy="8382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pPr>
            <a:r>
              <a:rPr lang="ar-SA" sz="4000" b="1" dirty="0" smtClean="0">
                <a:ln w="50800"/>
                <a:solidFill>
                  <a:schemeClr val="bg1">
                    <a:shade val="50000"/>
                  </a:schemeClr>
                </a:solidFill>
              </a:rPr>
              <a:t>تكوين المغناطيسات</a:t>
            </a:r>
          </a:p>
        </p:txBody>
      </p:sp>
      <p:sp>
        <p:nvSpPr>
          <p:cNvPr id="3" name="Content Placeholder 2"/>
          <p:cNvSpPr txBox="1">
            <a:spLocks/>
          </p:cNvSpPr>
          <p:nvPr/>
        </p:nvSpPr>
        <p:spPr>
          <a:xfrm>
            <a:off x="228600" y="1600200"/>
            <a:ext cx="8382000" cy="4876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400" b="1" dirty="0" smtClean="0">
                <a:ln w="50800"/>
                <a:solidFill>
                  <a:schemeClr val="bg1">
                    <a:shade val="50000"/>
                  </a:schemeClr>
                </a:solidFill>
                <a:cs typeface="Arabic Transparent" pitchFamily="2" charset="-78"/>
              </a:rPr>
              <a:t>    الخصائص المغناطيسية لا تظهر في معظم الموادِّ؛ لأنَّ الأقطاب الشمالية والأقطاب الجنوبية للذرات تتجه في اتجاهات عشوائية. و ُ تلغي قوى  هذه الأقطاب بعضها بعضا. أمَّا إذا اصطفَّت أقطاب كثيرة من الذرات في اتجاه واحد، فعندئذ يتكوَّن مغناطيس دائم.</a:t>
            </a:r>
            <a:endParaRPr lang="ar-SA" sz="60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srcRect/>
          <a:stretch>
            <a:fillRect/>
          </a:stretch>
        </p:blipFill>
        <p:spPr bwMode="auto">
          <a:xfrm>
            <a:off x="228601" y="228600"/>
            <a:ext cx="8610600" cy="6400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p:cNvPicPr>
            <a:picLocks noChangeAspect="1" noChangeArrowheads="1"/>
          </p:cNvPicPr>
          <p:nvPr/>
        </p:nvPicPr>
        <p:blipFill>
          <a:blip r:embed="rId6"/>
          <a:srcRect/>
          <a:stretch>
            <a:fillRect/>
          </a:stretch>
        </p:blipFill>
        <p:spPr bwMode="auto">
          <a:xfrm>
            <a:off x="5105400" y="304800"/>
            <a:ext cx="3552825" cy="2886075"/>
          </a:xfrm>
          <a:prstGeom prst="rect">
            <a:avLst/>
          </a:prstGeom>
          <a:noFill/>
          <a:ln w="9525">
            <a:noFill/>
            <a:miter lim="800000"/>
            <a:headEnd/>
            <a:tailEnd/>
          </a:ln>
          <a:effectLst/>
        </p:spPr>
      </p:pic>
      <p:pic>
        <p:nvPicPr>
          <p:cNvPr id="13316" name="Picture 4"/>
          <p:cNvPicPr>
            <a:picLocks noChangeAspect="1" noChangeArrowheads="1"/>
          </p:cNvPicPr>
          <p:nvPr/>
        </p:nvPicPr>
        <p:blipFill>
          <a:blip r:embed="rId7"/>
          <a:srcRect/>
          <a:stretch>
            <a:fillRect/>
          </a:stretch>
        </p:blipFill>
        <p:spPr bwMode="auto">
          <a:xfrm>
            <a:off x="457200" y="304800"/>
            <a:ext cx="3438525" cy="2943225"/>
          </a:xfrm>
          <a:prstGeom prst="rect">
            <a:avLst/>
          </a:prstGeom>
          <a:noFill/>
          <a:ln w="9525">
            <a:noFill/>
            <a:miter lim="800000"/>
            <a:headEnd/>
            <a:tailEnd/>
          </a:ln>
          <a:effectLst/>
        </p:spPr>
      </p:pic>
      <p:pic>
        <p:nvPicPr>
          <p:cNvPr id="13317" name="Picture 5"/>
          <p:cNvPicPr>
            <a:picLocks noChangeAspect="1" noChangeArrowheads="1"/>
          </p:cNvPicPr>
          <p:nvPr/>
        </p:nvPicPr>
        <p:blipFill>
          <a:blip r:embed="rId8"/>
          <a:srcRect/>
          <a:stretch>
            <a:fillRect/>
          </a:stretch>
        </p:blipFill>
        <p:spPr bwMode="auto">
          <a:xfrm>
            <a:off x="2895600" y="3429000"/>
            <a:ext cx="3486150" cy="3048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3315"/>
                                        </p:tgtEl>
                                        <p:attrNameLst>
                                          <p:attrName>style.visibility</p:attrName>
                                        </p:attrNameLst>
                                      </p:cBhvr>
                                      <p:to>
                                        <p:strVal val="visible"/>
                                      </p:to>
                                    </p:set>
                                    <p:anim to="" calcmode="lin" valueType="num">
                                      <p:cBhvr>
                                        <p:cTn id="7" dur="1" fill="hold"/>
                                        <p:tgtEl>
                                          <p:spTgt spid="13315"/>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rrow.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3316"/>
                                        </p:tgtEl>
                                        <p:attrNameLst>
                                          <p:attrName>style.visibility</p:attrName>
                                        </p:attrNameLst>
                                      </p:cBhvr>
                                      <p:to>
                                        <p:strVal val="visible"/>
                                      </p:to>
                                    </p:set>
                                    <p:anim to="" calcmode="lin" valueType="num">
                                      <p:cBhvr>
                                        <p:cTn id="12" dur="1" fill="hold"/>
                                        <p:tgtEl>
                                          <p:spTgt spid="13316"/>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breez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3317"/>
                                        </p:tgtEl>
                                        <p:attrNameLst>
                                          <p:attrName>style.visibility</p:attrName>
                                        </p:attrNameLst>
                                      </p:cBhvr>
                                      <p:to>
                                        <p:strVal val="visible"/>
                                      </p:to>
                                    </p:set>
                                    <p:anim to="" calcmode="lin" valueType="num">
                                      <p:cBhvr>
                                        <p:cTn id="17" dur="1" fill="hold"/>
                                        <p:tgtEl>
                                          <p:spTgt spid="13317"/>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5" name="bomb.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28800" y="533400"/>
            <a:ext cx="70104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ما المغناطيسات الكهربائية ؟</a:t>
            </a:r>
          </a:p>
        </p:txBody>
      </p:sp>
      <p:sp>
        <p:nvSpPr>
          <p:cNvPr id="3" name="Content Placeholder 2"/>
          <p:cNvSpPr txBox="1">
            <a:spLocks/>
          </p:cNvSpPr>
          <p:nvPr/>
        </p:nvSpPr>
        <p:spPr>
          <a:xfrm>
            <a:off x="838200" y="1371600"/>
            <a:ext cx="7848600" cy="1905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والمغناطيس الكهربائيُّ دائرة كهربائية تكون مجالاً مغناطيسيا. إنَّ الإلكترونات المتحركة تولِّد مجالات مغناطيسية. وعندما يتوقَّف سريان التيار الكهربائيِّ يتلا شى هذا المجال المغناطيسيُّ.</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a:srcRect/>
          <a:stretch>
            <a:fillRect/>
          </a:stretch>
        </p:blipFill>
        <p:spPr bwMode="auto">
          <a:xfrm>
            <a:off x="1981200" y="685799"/>
            <a:ext cx="6743700" cy="4348741"/>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srcRect/>
          <a:stretch>
            <a:fillRect/>
          </a:stretch>
        </p:blipFill>
        <p:spPr bwMode="auto">
          <a:xfrm>
            <a:off x="3733800" y="304800"/>
            <a:ext cx="5095875" cy="6183626"/>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srcRect/>
          <a:stretch>
            <a:fillRect/>
          </a:stretch>
        </p:blipFill>
        <p:spPr bwMode="auto">
          <a:xfrm>
            <a:off x="295275" y="161925"/>
            <a:ext cx="8553450" cy="653415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to="" calcmode="lin" valueType="num">
                                      <p:cBhvr>
                                        <p:cTn id="7" dur="1" fill="hold"/>
                                        <p:tgtEl>
                                          <p:spTgt spid="1433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4"/>
          <a:srcRect/>
          <a:stretch>
            <a:fillRect/>
          </a:stretch>
        </p:blipFill>
        <p:spPr bwMode="auto">
          <a:xfrm>
            <a:off x="381000" y="304800"/>
            <a:ext cx="8296275" cy="63627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 to="" calcmode="lin" valueType="num">
                                      <p:cBhvr>
                                        <p:cTn id="7" dur="1" fill="hold"/>
                                        <p:tgtEl>
                                          <p:spTgt spid="1536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38200" y="533400"/>
            <a:ext cx="8001000" cy="5334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كيف يمكن للمغناطيسات أن تولد الكهرباء ؟</a:t>
            </a:r>
          </a:p>
        </p:txBody>
      </p:sp>
      <p:sp>
        <p:nvSpPr>
          <p:cNvPr id="4" name="Content Placeholder 2"/>
          <p:cNvSpPr txBox="1">
            <a:spLocks/>
          </p:cNvSpPr>
          <p:nvPr/>
        </p:nvSpPr>
        <p:spPr>
          <a:xfrm>
            <a:off x="533400" y="1295400"/>
            <a:ext cx="8153400" cy="2971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المولِّد الكهربائيُّ أداة تنْتِج تيارا كهربائيا من خلال دوران ملفٍّ فلزيٍّ بين قطبي مغناطيس.</a:t>
            </a:r>
          </a:p>
          <a:p>
            <a:pPr marL="811530" lvl="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يتصل ذراع المولد في الشكل المجاور بملفٍّ فلزيٍّ، وعند تحريك الذراع يدور الملفُّ في المجال المغناطيسيِّ، وتدفع قوى المجال المغناطيسيِّ إلكترونات الملفِّ، ويتولَّد تيار كهربائيٌّي ِ سري في الأسلاك المتصلة بالحلقة.</a:t>
            </a:r>
          </a:p>
        </p:txBody>
      </p:sp>
      <p:pic>
        <p:nvPicPr>
          <p:cNvPr id="16386" name="Picture 2"/>
          <p:cNvPicPr>
            <a:picLocks noChangeAspect="1" noChangeArrowheads="1"/>
          </p:cNvPicPr>
          <p:nvPr/>
        </p:nvPicPr>
        <p:blipFill>
          <a:blip r:embed="rId7"/>
          <a:srcRect/>
          <a:stretch>
            <a:fillRect/>
          </a:stretch>
        </p:blipFill>
        <p:spPr bwMode="auto">
          <a:xfrm>
            <a:off x="5638800" y="4343400"/>
            <a:ext cx="2667000" cy="2311400"/>
          </a:xfrm>
          <a:prstGeom prst="rect">
            <a:avLst/>
          </a:prstGeom>
          <a:noFill/>
          <a:ln w="9525">
            <a:noFill/>
            <a:miter lim="800000"/>
            <a:headEnd/>
            <a:tailEnd/>
          </a:ln>
          <a:effectLst/>
        </p:spPr>
      </p:pic>
      <p:pic>
        <p:nvPicPr>
          <p:cNvPr id="16387" name="Picture 3"/>
          <p:cNvPicPr>
            <a:picLocks noChangeAspect="1" noChangeArrowheads="1"/>
          </p:cNvPicPr>
          <p:nvPr/>
        </p:nvPicPr>
        <p:blipFill>
          <a:blip r:embed="rId8"/>
          <a:srcRect/>
          <a:stretch>
            <a:fillRect/>
          </a:stretch>
        </p:blipFill>
        <p:spPr bwMode="auto">
          <a:xfrm>
            <a:off x="838200" y="4343400"/>
            <a:ext cx="2362200" cy="2317144"/>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16386"/>
                                        </p:tgtEl>
                                        <p:attrNameLst>
                                          <p:attrName>style.visibility</p:attrName>
                                        </p:attrNameLst>
                                      </p:cBhvr>
                                      <p:to>
                                        <p:strVal val="visible"/>
                                      </p:to>
                                    </p:set>
                                    <p:anim to="" calcmode="lin" valueType="num">
                                      <p:cBhvr>
                                        <p:cTn id="21" dur="1" fill="hold"/>
                                        <p:tgtEl>
                                          <p:spTgt spid="16386"/>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arrow.wav" builtIn="1"/>
                                        </p:tgtEl>
                                      </p:cMediaNode>
                                    </p:audio>
                                  </p:subTnLst>
                                </p:cTn>
                              </p:par>
                            </p:childTnLst>
                          </p:cTn>
                        </p:par>
                      </p:childTnLst>
                    </p:cTn>
                  </p:par>
                  <p:par>
                    <p:cTn id="22" fill="hold">
                      <p:stCondLst>
                        <p:cond delay="indefinite"/>
                      </p:stCondLst>
                      <p:childTnLst>
                        <p:par>
                          <p:cTn id="23" fill="hold">
                            <p:stCondLst>
                              <p:cond delay="0"/>
                            </p:stCondLst>
                            <p:childTnLst>
                              <p:par>
                                <p:cTn id="24" presetID="24" presetClass="entr" presetSubtype="0" fill="hold" nodeType="clickEffect">
                                  <p:stCondLst>
                                    <p:cond delay="0"/>
                                  </p:stCondLst>
                                  <p:childTnLst>
                                    <p:set>
                                      <p:cBhvr>
                                        <p:cTn id="25" dur="1" fill="hold">
                                          <p:stCondLst>
                                            <p:cond delay="0"/>
                                          </p:stCondLst>
                                        </p:cTn>
                                        <p:tgtEl>
                                          <p:spTgt spid="16387"/>
                                        </p:tgtEl>
                                        <p:attrNameLst>
                                          <p:attrName>style.visibility</p:attrName>
                                        </p:attrNameLst>
                                      </p:cBhvr>
                                      <p:to>
                                        <p:strVal val="visible"/>
                                      </p:to>
                                    </p:set>
                                    <p:anim to="" calcmode="lin" valueType="num">
                                      <p:cBhvr>
                                        <p:cTn id="26" dur="1" fill="hold"/>
                                        <p:tgtEl>
                                          <p:spTgt spid="16387"/>
                                        </p:tgtEl>
                                        <p:attrNameLst>
                                          <p:attrName/>
                                        </p:attrNameLst>
                                      </p:cBhvr>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nodeType="clickEffect">
                                  <p:stCondLst>
                                    <p:cond delay="0"/>
                                  </p:stCondLst>
                                  <p:childTnLst>
                                    <p:set>
                                      <p:cBhvr>
                                        <p:cTn id="30" dur="1" fill="hold">
                                          <p:stCondLst>
                                            <p:cond delay="0"/>
                                          </p:stCondLst>
                                        </p:cTn>
                                        <p:tgtEl>
                                          <p:spTgt spid="16387"/>
                                        </p:tgtEl>
                                        <p:attrNameLst>
                                          <p:attrName>style.visibility</p:attrName>
                                        </p:attrNameLst>
                                      </p:cBhvr>
                                      <p:to>
                                        <p:strVal val="visible"/>
                                      </p:to>
                                    </p:set>
                                    <p:anim to="" calcmode="lin" valueType="num">
                                      <p:cBhvr>
                                        <p:cTn id="31" dur="1" fill="hold"/>
                                        <p:tgtEl>
                                          <p:spTgt spid="16387"/>
                                        </p:tgtEl>
                                        <p:attrNameLst>
                                          <p:attrName/>
                                        </p:attrNameLst>
                                      </p:cBhvr>
                                    </p:anim>
                                  </p:childTnLst>
                                  <p:subTnLst>
                                    <p:audio>
                                      <p:cMediaNode>
                                        <p:cTn display="0" masterRel="sameClick">
                                          <p:stCondLst>
                                            <p:cond evt="begin" delay="0">
                                              <p:tn val="29"/>
                                            </p:cond>
                                          </p:stCondLst>
                                          <p:endCondLst>
                                            <p:cond evt="onStopAudio" delay="0">
                                              <p:tgtEl>
                                                <p:sldTgt/>
                                              </p:tgtEl>
                                            </p:cond>
                                          </p:endCondLst>
                                        </p:cTn>
                                        <p:tgtEl>
                                          <p:sndTgt r:embed="rId6"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4"/>
          <a:srcRect/>
          <a:stretch>
            <a:fillRect/>
          </a:stretch>
        </p:blipFill>
        <p:spPr bwMode="auto">
          <a:xfrm>
            <a:off x="2057400" y="457200"/>
            <a:ext cx="5505450" cy="5170462"/>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 to="" calcmode="lin" valueType="num">
                                      <p:cBhvr>
                                        <p:cTn id="7" dur="1" fill="hold"/>
                                        <p:tgtEl>
                                          <p:spTgt spid="1741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1752600" y="457200"/>
          <a:ext cx="7086600" cy="2895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5" name="Diagram 4"/>
          <p:cNvGraphicFramePr/>
          <p:nvPr/>
        </p:nvGraphicFramePr>
        <p:xfrm>
          <a:off x="838200" y="3657600"/>
          <a:ext cx="7772400" cy="22860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5"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4"/>
          <a:srcRect/>
          <a:stretch>
            <a:fillRect/>
          </a:stretch>
        </p:blipFill>
        <p:spPr bwMode="auto">
          <a:xfrm>
            <a:off x="228600" y="228600"/>
            <a:ext cx="8685946" cy="644317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 to="" calcmode="lin" valueType="num">
                                      <p:cBhvr>
                                        <p:cTn id="7" dur="1" fill="hold"/>
                                        <p:tgtEl>
                                          <p:spTgt spid="1843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4"/>
          <a:srcRect/>
          <a:stretch>
            <a:fillRect/>
          </a:stretch>
        </p:blipFill>
        <p:spPr bwMode="auto">
          <a:xfrm>
            <a:off x="247650" y="152400"/>
            <a:ext cx="8648700" cy="6476999"/>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to="" calcmode="lin" valueType="num">
                                      <p:cBhvr>
                                        <p:cTn id="7" dur="1" fill="hold"/>
                                        <p:tgtEl>
                                          <p:spTgt spid="1945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200400" y="533400"/>
            <a:ext cx="5638800" cy="5334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ما الرفع المغناطيسى ؟ </a:t>
            </a:r>
          </a:p>
        </p:txBody>
      </p:sp>
      <p:sp>
        <p:nvSpPr>
          <p:cNvPr id="4" name="Content Placeholder 2"/>
          <p:cNvSpPr txBox="1">
            <a:spLocks/>
          </p:cNvSpPr>
          <p:nvPr/>
        </p:nvSpPr>
        <p:spPr>
          <a:xfrm>
            <a:off x="533400" y="1295400"/>
            <a:ext cx="8153400" cy="4114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lnSpc>
                <a:spcPct val="20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الرفع المغناطيسيُّ يعني رفع جسم باستخدام قوى مغناطيسية دون ملامستِه. وقد قام العلماء والمهندسون بتصميم أنواع من القطارات تعتمد على الرفع المغناطيسيِّ للحركة على مسار مغناطيسيٍّ.</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5"/>
          <a:srcRect/>
          <a:stretch>
            <a:fillRect/>
          </a:stretch>
        </p:blipFill>
        <p:spPr bwMode="auto">
          <a:xfrm>
            <a:off x="4724400" y="685800"/>
            <a:ext cx="4152900" cy="1962150"/>
          </a:xfrm>
          <a:prstGeom prst="rect">
            <a:avLst/>
          </a:prstGeom>
          <a:noFill/>
          <a:ln w="9525">
            <a:noFill/>
            <a:miter lim="800000"/>
            <a:headEnd/>
            <a:tailEnd/>
          </a:ln>
          <a:effectLst/>
        </p:spPr>
      </p:pic>
      <p:pic>
        <p:nvPicPr>
          <p:cNvPr id="20483" name="Picture 3"/>
          <p:cNvPicPr>
            <a:picLocks noChangeAspect="1" noChangeArrowheads="1"/>
          </p:cNvPicPr>
          <p:nvPr/>
        </p:nvPicPr>
        <p:blipFill>
          <a:blip r:embed="rId6"/>
          <a:srcRect/>
          <a:stretch>
            <a:fillRect/>
          </a:stretch>
        </p:blipFill>
        <p:spPr bwMode="auto">
          <a:xfrm>
            <a:off x="685800" y="2667000"/>
            <a:ext cx="4067175" cy="306705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to="" calcmode="lin" valueType="num">
                                      <p:cBhvr>
                                        <p:cTn id="7" dur="1" fill="hold"/>
                                        <p:tgtEl>
                                          <p:spTgt spid="2048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rrow.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0483"/>
                                        </p:tgtEl>
                                        <p:attrNameLst>
                                          <p:attrName>style.visibility</p:attrName>
                                        </p:attrNameLst>
                                      </p:cBhvr>
                                      <p:to>
                                        <p:strVal val="visible"/>
                                      </p:to>
                                    </p:set>
                                    <p:anim to="" calcmode="lin" valueType="num">
                                      <p:cBhvr>
                                        <p:cTn id="12" dur="1" fill="hold"/>
                                        <p:tgtEl>
                                          <p:spTgt spid="20483"/>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533400" y="533400"/>
          <a:ext cx="8610600" cy="563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905000" y="3962400"/>
            <a:ext cx="5562600" cy="9144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كل نصف سيكون مغناطيسا بقطبين </a:t>
            </a:r>
          </a:p>
        </p:txBody>
      </p:sp>
      <p:sp>
        <p:nvSpPr>
          <p:cNvPr id="3" name="Down Arrow 2"/>
          <p:cNvSpPr/>
          <p:nvPr/>
        </p:nvSpPr>
        <p:spPr>
          <a:xfrm>
            <a:off x="2743200" y="2057400"/>
            <a:ext cx="3733800" cy="18288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09600" y="381000"/>
            <a:ext cx="8001000" cy="10668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الفكرة الرئيسية : </a:t>
            </a:r>
            <a:r>
              <a:rPr lang="ar-SA" sz="3200" b="1" dirty="0" smtClean="0">
                <a:ln w="50800"/>
                <a:solidFill>
                  <a:schemeClr val="bg1">
                    <a:shade val="50000"/>
                  </a:schemeClr>
                </a:solidFill>
                <a:cs typeface="Arabic Transparent" pitchFamily="2" charset="-78"/>
              </a:rPr>
              <a:t>ماذا يحدث إذا قطع قضيب مغناطيسى من منتصفه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524000" y="4114800"/>
            <a:ext cx="6553200" cy="9906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4400" b="1" dirty="0" smtClean="0">
                <a:ln w="50800"/>
                <a:solidFill>
                  <a:schemeClr val="bg1">
                    <a:shade val="50000"/>
                  </a:schemeClr>
                </a:solidFill>
                <a:cs typeface="Arabic Transparent" pitchFamily="2" charset="-78"/>
              </a:rPr>
              <a:t>الرفع المغناطيسى </a:t>
            </a:r>
          </a:p>
        </p:txBody>
      </p:sp>
      <p:sp>
        <p:nvSpPr>
          <p:cNvPr id="3" name="Down Arrow 2"/>
          <p:cNvSpPr/>
          <p:nvPr/>
        </p:nvSpPr>
        <p:spPr>
          <a:xfrm>
            <a:off x="2971800" y="2514600"/>
            <a:ext cx="33528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838200"/>
            <a:ext cx="8229600" cy="13716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a:t>
            </a:r>
            <a:r>
              <a:rPr lang="ar-SA" sz="4000" b="1" dirty="0" smtClean="0">
                <a:ln w="50800"/>
                <a:solidFill>
                  <a:srgbClr val="FF0000"/>
                </a:solidFill>
                <a:cs typeface="Arabic Transparent" pitchFamily="2" charset="-78"/>
              </a:rPr>
              <a:t>المفردات : </a:t>
            </a:r>
            <a:r>
              <a:rPr lang="ar-SA" sz="4000" b="1" dirty="0" smtClean="0">
                <a:ln w="50800"/>
                <a:solidFill>
                  <a:schemeClr val="bg1">
                    <a:shade val="50000"/>
                  </a:schemeClr>
                </a:solidFill>
                <a:cs typeface="Arabic Transparent" pitchFamily="2" charset="-78"/>
              </a:rPr>
              <a:t>رفع الأجسام اعتمادا على قوى التنافر المغناطيسى تسمى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5"/>
          <a:srcRect/>
          <a:stretch>
            <a:fillRect/>
          </a:stretch>
        </p:blipFill>
        <p:spPr bwMode="auto">
          <a:xfrm>
            <a:off x="3124200" y="304799"/>
            <a:ext cx="5600700" cy="2860573"/>
          </a:xfrm>
          <a:prstGeom prst="rect">
            <a:avLst/>
          </a:prstGeom>
          <a:noFill/>
          <a:ln w="9525">
            <a:noFill/>
            <a:miter lim="800000"/>
            <a:headEnd/>
            <a:tailEnd/>
          </a:ln>
          <a:effectLst/>
        </p:spPr>
      </p:pic>
      <p:sp>
        <p:nvSpPr>
          <p:cNvPr id="3" name="Content Placeholder 2"/>
          <p:cNvSpPr txBox="1">
            <a:spLocks/>
          </p:cNvSpPr>
          <p:nvPr/>
        </p:nvSpPr>
        <p:spPr>
          <a:xfrm>
            <a:off x="1219200" y="4800600"/>
            <a:ext cx="7010400" cy="16002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4400" b="1" dirty="0" smtClean="0">
                <a:ln w="50800"/>
                <a:solidFill>
                  <a:schemeClr val="bg1">
                    <a:shade val="50000"/>
                  </a:schemeClr>
                </a:solidFill>
                <a:cs typeface="Arabic Transparent" pitchFamily="2" charset="-78"/>
              </a:rPr>
              <a:t>كلاهما يحتوى على مغناطيس كهربائى </a:t>
            </a:r>
          </a:p>
        </p:txBody>
      </p:sp>
      <p:sp>
        <p:nvSpPr>
          <p:cNvPr id="4" name="Down Arrow 3"/>
          <p:cNvSpPr/>
          <p:nvPr/>
        </p:nvSpPr>
        <p:spPr>
          <a:xfrm>
            <a:off x="2667000" y="3200400"/>
            <a:ext cx="33528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to="" calcmode="lin" valueType="num">
                                      <p:cBhvr>
                                        <p:cTn id="7" dur="1" fill="hold"/>
                                        <p:tgtEl>
                                          <p:spTgt spid="2560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oin.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anim calcmode="lin" valueType="num">
                                      <p:cBhvr>
                                        <p:cTn id="1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gtEl>
                                      </p:cBhvr>
                                    </p:animEffect>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5"/>
          <a:srcRect/>
          <a:stretch>
            <a:fillRect/>
          </a:stretch>
        </p:blipFill>
        <p:spPr bwMode="auto">
          <a:xfrm>
            <a:off x="2819400" y="228600"/>
            <a:ext cx="5895975" cy="5866122"/>
          </a:xfrm>
          <a:prstGeom prst="rect">
            <a:avLst/>
          </a:prstGeom>
          <a:noFill/>
          <a:ln w="9525">
            <a:noFill/>
            <a:miter lim="800000"/>
            <a:headEnd/>
            <a:tailEnd/>
          </a:ln>
          <a:effectLst/>
        </p:spPr>
      </p:pic>
      <p:sp>
        <p:nvSpPr>
          <p:cNvPr id="3" name="Oval 2"/>
          <p:cNvSpPr/>
          <p:nvPr/>
        </p:nvSpPr>
        <p:spPr>
          <a:xfrm>
            <a:off x="6019800" y="2408904"/>
            <a:ext cx="2133600" cy="6096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Oval 3"/>
          <p:cNvSpPr/>
          <p:nvPr/>
        </p:nvSpPr>
        <p:spPr>
          <a:xfrm>
            <a:off x="2819400" y="5181600"/>
            <a:ext cx="2819400" cy="6096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to="" calcmode="lin" valueType="num">
                                      <p:cBhvr>
                                        <p:cTn id="7" dur="1" fill="hold"/>
                                        <p:tgtEl>
                                          <p:spTgt spid="2457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explod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4"/>
          <a:srcRect/>
          <a:stretch>
            <a:fillRect/>
          </a:stretch>
        </p:blipFill>
        <p:spPr bwMode="auto">
          <a:xfrm>
            <a:off x="228600" y="228600"/>
            <a:ext cx="8670138" cy="6400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to="" calcmode="lin" valueType="num">
                                      <p:cBhvr>
                                        <p:cTn id="7" dur="1" fill="hold"/>
                                        <p:tgtEl>
                                          <p:spTgt spid="266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228600" y="228600"/>
            <a:ext cx="8590303" cy="6487586"/>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4"/>
          <a:srcRect/>
          <a:stretch>
            <a:fillRect/>
          </a:stretch>
        </p:blipFill>
        <p:spPr bwMode="auto">
          <a:xfrm>
            <a:off x="304800" y="200025"/>
            <a:ext cx="8484402" cy="635317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to="" calcmode="lin" valueType="num">
                                      <p:cBhvr>
                                        <p:cTn id="7" dur="1" fill="hold"/>
                                        <p:tgtEl>
                                          <p:spTgt spid="2765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57912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a:t>
            </a:r>
            <a:r>
              <a:rPr lang="ar-SA" sz="9600" b="1" dirty="0" smtClean="0">
                <a:solidFill>
                  <a:schemeClr val="bg1"/>
                </a:solidFill>
                <a:effectLst>
                  <a:glow rad="139700">
                    <a:schemeClr val="accent3">
                      <a:satMod val="175000"/>
                      <a:alpha val="40000"/>
                    </a:schemeClr>
                  </a:glow>
                </a:effectLst>
              </a:rPr>
              <a:t>الفصل</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219200" y="4572000"/>
            <a:ext cx="6858000" cy="16002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8000" b="1" dirty="0" smtClean="0">
                <a:ln w="50800"/>
                <a:solidFill>
                  <a:schemeClr val="bg1">
                    <a:shade val="50000"/>
                  </a:schemeClr>
                </a:solidFill>
                <a:cs typeface="Arabic Transparent" pitchFamily="2" charset="-78"/>
              </a:rPr>
              <a:t>الدائرة الكهربائية</a:t>
            </a:r>
          </a:p>
        </p:txBody>
      </p:sp>
      <p:sp>
        <p:nvSpPr>
          <p:cNvPr id="3" name="Down Arrow 2"/>
          <p:cNvSpPr/>
          <p:nvPr/>
        </p:nvSpPr>
        <p:spPr>
          <a:xfrm>
            <a:off x="2895600" y="2667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685800"/>
            <a:ext cx="8077200" cy="15240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800" b="1" dirty="0" smtClean="0">
                <a:ln w="50800"/>
                <a:solidFill>
                  <a:srgbClr val="FF0000"/>
                </a:solidFill>
                <a:cs typeface="Arabic Transparent" pitchFamily="2" charset="-78"/>
              </a:rPr>
              <a:t>1) المسار المغلق للتيار الكهربائى يسمى .................</a:t>
            </a:r>
            <a:endParaRPr lang="ar-SA" sz="4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524000" y="4572000"/>
            <a:ext cx="5867400" cy="1066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6000" b="1" dirty="0" smtClean="0">
                <a:ln w="50800"/>
                <a:solidFill>
                  <a:schemeClr val="bg1">
                    <a:shade val="50000"/>
                  </a:schemeClr>
                </a:solidFill>
                <a:cs typeface="Arabic Transparent" pitchFamily="2" charset="-78"/>
              </a:rPr>
              <a:t>المغناطيس الكهربائى </a:t>
            </a:r>
          </a:p>
        </p:txBody>
      </p:sp>
      <p:sp>
        <p:nvSpPr>
          <p:cNvPr id="3" name="Down Arrow 2"/>
          <p:cNvSpPr/>
          <p:nvPr/>
        </p:nvSpPr>
        <p:spPr>
          <a:xfrm>
            <a:off x="2895600" y="25908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09600" y="914400"/>
            <a:ext cx="8077200" cy="15240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000" b="1" dirty="0" smtClean="0">
                <a:ln w="50800"/>
                <a:solidFill>
                  <a:srgbClr val="FF0000"/>
                </a:solidFill>
                <a:cs typeface="Arabic Transparent" pitchFamily="2" charset="-78"/>
              </a:rPr>
              <a:t>2) تسمى الدائرة الكهربائية التى لها مجال مغناطيسى ......................</a:t>
            </a:r>
            <a:endParaRPr lang="ar-SA" sz="40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457200" y="3886200"/>
            <a:ext cx="8229600" cy="1447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8800" b="1" dirty="0" smtClean="0">
                <a:ln w="50800"/>
                <a:solidFill>
                  <a:schemeClr val="bg1">
                    <a:shade val="50000"/>
                  </a:schemeClr>
                </a:solidFill>
                <a:cs typeface="Arabic Transparent" pitchFamily="2" charset="-78"/>
              </a:rPr>
              <a:t>التوازى </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3) توصل الأجهزة الكهربائية فى المنزل بدوائر كهربائية موصلة على ................</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533400" y="3886200"/>
            <a:ext cx="7924800" cy="1524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9600" b="1" dirty="0" smtClean="0">
                <a:ln w="50800"/>
                <a:solidFill>
                  <a:schemeClr val="bg1">
                    <a:shade val="50000"/>
                  </a:schemeClr>
                </a:solidFill>
                <a:cs typeface="Arabic Transparent" pitchFamily="2" charset="-78"/>
              </a:rPr>
              <a:t>التوالى </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4) إذا أزيل مصباح كهربائى تنطفئ سار المصابيح فى دائرة كهربائية موصلة على .....................</a:t>
            </a: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457200" y="3733800"/>
            <a:ext cx="8001000" cy="1524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9600" b="1" dirty="0" smtClean="0">
                <a:ln w="50800"/>
                <a:solidFill>
                  <a:schemeClr val="bg1">
                    <a:shade val="50000"/>
                  </a:schemeClr>
                </a:solidFill>
                <a:cs typeface="Arabic Transparent" pitchFamily="2" charset="-78"/>
              </a:rPr>
              <a:t>الكهرباء الساكنة </a:t>
            </a:r>
          </a:p>
        </p:txBody>
      </p:sp>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000" b="1" dirty="0" smtClean="0">
                <a:ln w="50800"/>
                <a:solidFill>
                  <a:srgbClr val="FF0000"/>
                </a:solidFill>
                <a:cs typeface="Arabic Transparent" pitchFamily="2" charset="-78"/>
              </a:rPr>
              <a:t>5) الجسم المشحون يحتوى على .............</a:t>
            </a:r>
            <a:endParaRPr lang="ar-SA" sz="40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85800" y="4267200"/>
            <a:ext cx="7162800" cy="12192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6600" b="1" dirty="0" smtClean="0">
                <a:ln w="50800"/>
                <a:solidFill>
                  <a:schemeClr val="bg1">
                    <a:shade val="50000"/>
                  </a:schemeClr>
                </a:solidFill>
                <a:cs typeface="Arabic Transparent" pitchFamily="2" charset="-78"/>
              </a:rPr>
              <a:t>المولد الكهربائى</a:t>
            </a:r>
          </a:p>
        </p:txBody>
      </p:sp>
      <p:sp>
        <p:nvSpPr>
          <p:cNvPr id="3" name="Down Arrow 2"/>
          <p:cNvSpPr/>
          <p:nvPr/>
        </p:nvSpPr>
        <p:spPr>
          <a:xfrm>
            <a:off x="2895600" y="24384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600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000" b="1" dirty="0" smtClean="0">
                <a:ln w="50800"/>
                <a:solidFill>
                  <a:srgbClr val="FF0000"/>
                </a:solidFill>
                <a:cs typeface="Arabic Transparent" pitchFamily="2" charset="-78"/>
              </a:rPr>
              <a:t>6) يستعمل ......... فى السدود لإنتاج الكهرباء.</a:t>
            </a:r>
            <a:endParaRPr lang="ar-SA" sz="40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4"/>
          <a:srcRect/>
          <a:stretch>
            <a:fillRect/>
          </a:stretch>
        </p:blipFill>
        <p:spPr bwMode="auto">
          <a:xfrm>
            <a:off x="1676400" y="381000"/>
            <a:ext cx="7277100" cy="5944166"/>
          </a:xfrm>
          <a:prstGeom prst="rect">
            <a:avLst/>
          </a:prstGeom>
          <a:noFill/>
          <a:ln w="9525">
            <a:noFill/>
            <a:miter lim="800000"/>
            <a:headEnd/>
            <a:tailEnd/>
          </a:ln>
          <a:effectLst/>
        </p:spPr>
      </p:pic>
      <p:sp>
        <p:nvSpPr>
          <p:cNvPr id="3" name="Oval 2"/>
          <p:cNvSpPr/>
          <p:nvPr/>
        </p:nvSpPr>
        <p:spPr>
          <a:xfrm>
            <a:off x="2438400" y="5334000"/>
            <a:ext cx="5715000" cy="8382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 to="" calcmode="lin" valueType="num">
                                      <p:cBhvr>
                                        <p:cTn id="7" dur="1" fill="hold"/>
                                        <p:tgtEl>
                                          <p:spTgt spid="2969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152400" y="228599"/>
            <a:ext cx="8772525" cy="6324601"/>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shreg.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a:srcRect/>
          <a:stretch>
            <a:fillRect/>
          </a:stretch>
        </p:blipFill>
        <p:spPr bwMode="auto">
          <a:xfrm>
            <a:off x="0" y="228600"/>
            <a:ext cx="8963025" cy="6400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shreg.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21336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الكهرباء شكل من أشكال الطاقة ، تمكن أجسامنا من جذب أجسام أخرى أو التنافر معها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1787</TotalTime>
  <Words>735</Words>
  <Application>Microsoft Office PowerPoint</Application>
  <PresentationFormat>عرض على الشاشة (3:4)‏</PresentationFormat>
  <Paragraphs>82</Paragraphs>
  <Slides>68</Slides>
  <Notes>0</Notes>
  <HiddenSlides>0</HiddenSlides>
  <MMClips>0</MMClips>
  <ScaleCrop>false</ScaleCrop>
  <HeadingPairs>
    <vt:vector size="4" baseType="variant">
      <vt:variant>
        <vt:lpstr>سمة</vt:lpstr>
      </vt:variant>
      <vt:variant>
        <vt:i4>1</vt:i4>
      </vt:variant>
      <vt:variant>
        <vt:lpstr>عناوين الشرائح</vt:lpstr>
      </vt:variant>
      <vt:variant>
        <vt:i4>68</vt:i4>
      </vt:variant>
    </vt:vector>
  </HeadingPairs>
  <TitlesOfParts>
    <vt:vector size="69" baseType="lpstr">
      <vt:lpstr>Metro</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مراجعة الدرس</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الشريحة 58</vt:lpstr>
      <vt:lpstr>الشريحة 59</vt:lpstr>
      <vt:lpstr>الشريحة 60</vt:lpstr>
      <vt:lpstr>مراجعة الفصل</vt:lpstr>
      <vt:lpstr>الشريحة 62</vt:lpstr>
      <vt:lpstr>الشريحة 63</vt:lpstr>
      <vt:lpstr>الشريحة 64</vt:lpstr>
      <vt:lpstr>الشريحة 65</vt:lpstr>
      <vt:lpstr>الشريحة 66</vt:lpstr>
      <vt:lpstr>الشريحة 67</vt:lpstr>
      <vt:lpstr>الشريحة 68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الأول </dc:title>
  <dc:creator/>
  <cp:lastModifiedBy>Hasib</cp:lastModifiedBy>
  <cp:revision>232</cp:revision>
  <dcterms:created xsi:type="dcterms:W3CDTF">2006-08-16T00:00:00Z</dcterms:created>
  <dcterms:modified xsi:type="dcterms:W3CDTF">2015-10-28T17:51:21Z</dcterms:modified>
</cp:coreProperties>
</file>