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6"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8775" autoAdjust="0"/>
    <p:restoredTop sz="94660"/>
  </p:normalViewPr>
  <p:slideViewPr>
    <p:cSldViewPr>
      <p:cViewPr varScale="1">
        <p:scale>
          <a:sx n="59" d="100"/>
          <a:sy n="59" d="100"/>
        </p:scale>
        <p:origin x="-84" y="-2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4FAC35-680A-416B-8959-5869168AA8F5}"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F7DA2A-BAD3-4826-A6B8-58F876A79BE8}" type="slidenum">
              <a:rPr lang="en-US" smtClean="0"/>
              <a:t>‹#›</a:t>
            </a:fld>
            <a:endParaRPr lang="en-US"/>
          </a:p>
        </p:txBody>
      </p:sp>
    </p:spTree>
    <p:extLst>
      <p:ext uri="{BB962C8B-B14F-4D97-AF65-F5344CB8AC3E}">
        <p14:creationId xmlns:p14="http://schemas.microsoft.com/office/powerpoint/2010/main" val="3383891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4FAC35-680A-416B-8959-5869168AA8F5}"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F7DA2A-BAD3-4826-A6B8-58F876A79BE8}" type="slidenum">
              <a:rPr lang="en-US" smtClean="0"/>
              <a:t>‹#›</a:t>
            </a:fld>
            <a:endParaRPr lang="en-US"/>
          </a:p>
        </p:txBody>
      </p:sp>
    </p:spTree>
    <p:extLst>
      <p:ext uri="{BB962C8B-B14F-4D97-AF65-F5344CB8AC3E}">
        <p14:creationId xmlns:p14="http://schemas.microsoft.com/office/powerpoint/2010/main" val="3730218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4FAC35-680A-416B-8959-5869168AA8F5}"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F7DA2A-BAD3-4826-A6B8-58F876A79BE8}" type="slidenum">
              <a:rPr lang="en-US" smtClean="0"/>
              <a:t>‹#›</a:t>
            </a:fld>
            <a:endParaRPr lang="en-US"/>
          </a:p>
        </p:txBody>
      </p:sp>
    </p:spTree>
    <p:extLst>
      <p:ext uri="{BB962C8B-B14F-4D97-AF65-F5344CB8AC3E}">
        <p14:creationId xmlns:p14="http://schemas.microsoft.com/office/powerpoint/2010/main" val="30197910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121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946454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0196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19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86606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41038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42744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57955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4FAC35-680A-416B-8959-5869168AA8F5}"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F7DA2A-BAD3-4826-A6B8-58F876A79BE8}" type="slidenum">
              <a:rPr lang="en-US" smtClean="0"/>
              <a:t>‹#›</a:t>
            </a:fld>
            <a:endParaRPr lang="en-US"/>
          </a:p>
        </p:txBody>
      </p:sp>
    </p:spTree>
    <p:extLst>
      <p:ext uri="{BB962C8B-B14F-4D97-AF65-F5344CB8AC3E}">
        <p14:creationId xmlns:p14="http://schemas.microsoft.com/office/powerpoint/2010/main" val="2386797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860516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90591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656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4FAC35-680A-416B-8959-5869168AA8F5}"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F7DA2A-BAD3-4826-A6B8-58F876A79BE8}" type="slidenum">
              <a:rPr lang="en-US" smtClean="0"/>
              <a:t>‹#›</a:t>
            </a:fld>
            <a:endParaRPr lang="en-US"/>
          </a:p>
        </p:txBody>
      </p:sp>
    </p:spTree>
    <p:extLst>
      <p:ext uri="{BB962C8B-B14F-4D97-AF65-F5344CB8AC3E}">
        <p14:creationId xmlns:p14="http://schemas.microsoft.com/office/powerpoint/2010/main" val="3442166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4FAC35-680A-416B-8959-5869168AA8F5}" type="datetimeFigureOut">
              <a:rPr lang="en-US" smtClean="0"/>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F7DA2A-BAD3-4826-A6B8-58F876A79BE8}" type="slidenum">
              <a:rPr lang="en-US" smtClean="0"/>
              <a:t>‹#›</a:t>
            </a:fld>
            <a:endParaRPr lang="en-US"/>
          </a:p>
        </p:txBody>
      </p:sp>
    </p:spTree>
    <p:extLst>
      <p:ext uri="{BB962C8B-B14F-4D97-AF65-F5344CB8AC3E}">
        <p14:creationId xmlns:p14="http://schemas.microsoft.com/office/powerpoint/2010/main" val="2020054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4FAC35-680A-416B-8959-5869168AA8F5}" type="datetimeFigureOut">
              <a:rPr lang="en-US" smtClean="0"/>
              <a:t>8/4/2017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F7DA2A-BAD3-4826-A6B8-58F876A79BE8}" type="slidenum">
              <a:rPr lang="en-US" smtClean="0"/>
              <a:t>‹#›</a:t>
            </a:fld>
            <a:endParaRPr lang="en-US"/>
          </a:p>
        </p:txBody>
      </p:sp>
    </p:spTree>
    <p:extLst>
      <p:ext uri="{BB962C8B-B14F-4D97-AF65-F5344CB8AC3E}">
        <p14:creationId xmlns:p14="http://schemas.microsoft.com/office/powerpoint/2010/main" val="1017934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4FAC35-680A-416B-8959-5869168AA8F5}" type="datetimeFigureOut">
              <a:rPr lang="en-US" smtClean="0"/>
              <a:t>8/4/2017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F7DA2A-BAD3-4826-A6B8-58F876A79BE8}" type="slidenum">
              <a:rPr lang="en-US" smtClean="0"/>
              <a:t>‹#›</a:t>
            </a:fld>
            <a:endParaRPr lang="en-US"/>
          </a:p>
        </p:txBody>
      </p:sp>
    </p:spTree>
    <p:extLst>
      <p:ext uri="{BB962C8B-B14F-4D97-AF65-F5344CB8AC3E}">
        <p14:creationId xmlns:p14="http://schemas.microsoft.com/office/powerpoint/2010/main" val="4094727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4FAC35-680A-416B-8959-5869168AA8F5}" type="datetimeFigureOut">
              <a:rPr lang="en-US" smtClean="0"/>
              <a:t>8/4/2017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F7DA2A-BAD3-4826-A6B8-58F876A79BE8}" type="slidenum">
              <a:rPr lang="en-US" smtClean="0"/>
              <a:t>‹#›</a:t>
            </a:fld>
            <a:endParaRPr lang="en-US"/>
          </a:p>
        </p:txBody>
      </p:sp>
    </p:spTree>
    <p:extLst>
      <p:ext uri="{BB962C8B-B14F-4D97-AF65-F5344CB8AC3E}">
        <p14:creationId xmlns:p14="http://schemas.microsoft.com/office/powerpoint/2010/main" val="539744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4FAC35-680A-416B-8959-5869168AA8F5}" type="datetimeFigureOut">
              <a:rPr lang="en-US" smtClean="0"/>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F7DA2A-BAD3-4826-A6B8-58F876A79BE8}" type="slidenum">
              <a:rPr lang="en-US" smtClean="0"/>
              <a:t>‹#›</a:t>
            </a:fld>
            <a:endParaRPr lang="en-US"/>
          </a:p>
        </p:txBody>
      </p:sp>
    </p:spTree>
    <p:extLst>
      <p:ext uri="{BB962C8B-B14F-4D97-AF65-F5344CB8AC3E}">
        <p14:creationId xmlns:p14="http://schemas.microsoft.com/office/powerpoint/2010/main" val="3087104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4FAC35-680A-416B-8959-5869168AA8F5}" type="datetimeFigureOut">
              <a:rPr lang="en-US" smtClean="0"/>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F7DA2A-BAD3-4826-A6B8-58F876A79BE8}" type="slidenum">
              <a:rPr lang="en-US" smtClean="0"/>
              <a:t>‹#›</a:t>
            </a:fld>
            <a:endParaRPr lang="en-US"/>
          </a:p>
        </p:txBody>
      </p:sp>
    </p:spTree>
    <p:extLst>
      <p:ext uri="{BB962C8B-B14F-4D97-AF65-F5344CB8AC3E}">
        <p14:creationId xmlns:p14="http://schemas.microsoft.com/office/powerpoint/2010/main" val="958292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4FAC35-680A-416B-8959-5869168AA8F5}" type="datetimeFigureOut">
              <a:rPr lang="en-US" smtClean="0"/>
              <a:t>8/4/2017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7DA2A-BAD3-4826-A6B8-58F876A79BE8}" type="slidenum">
              <a:rPr lang="en-US" smtClean="0"/>
              <a:t>‹#›</a:t>
            </a:fld>
            <a:endParaRPr lang="en-US"/>
          </a:p>
        </p:txBody>
      </p:sp>
    </p:spTree>
    <p:extLst>
      <p:ext uri="{BB962C8B-B14F-4D97-AF65-F5344CB8AC3E}">
        <p14:creationId xmlns:p14="http://schemas.microsoft.com/office/powerpoint/2010/main" val="989972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4FAC35-680A-416B-8959-5869168AA8F5}" type="datetimeFigureOut">
              <a:rPr lang="en-US">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7DA2A-BAD3-4826-A6B8-58F876A79BE8}"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60824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7.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7.xml"/><Relationship Id="rId6" Type="http://schemas.openxmlformats.org/officeDocument/2006/relationships/image" Target="../media/image2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4.png"/><Relationship Id="rId10" Type="http://schemas.openxmlformats.org/officeDocument/2006/relationships/image" Target="../media/image12.png"/><Relationship Id="rId4" Type="http://schemas.openxmlformats.org/officeDocument/2006/relationships/image" Target="../media/image3.pn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image" Target="../media/image1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2.png"/><Relationship Id="rId7" Type="http://schemas.openxmlformats.org/officeDocument/2006/relationships/image" Target="../media/image17.png"/><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image" Target="../media/image16.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2.png"/><Relationship Id="rId7" Type="http://schemas.openxmlformats.org/officeDocument/2006/relationships/image" Target="../media/image20.png"/><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image" Target="../media/image19.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2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24.png"/><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image" Target="../media/image23.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ounded Rectangle 3"/>
          <p:cNvSpPr/>
          <p:nvPr/>
        </p:nvSpPr>
        <p:spPr>
          <a:xfrm>
            <a:off x="1691262" y="1891928"/>
            <a:ext cx="5401018" cy="889000"/>
          </a:xfrm>
          <a:prstGeom prst="roundRect">
            <a:avLst/>
          </a:prstGeom>
          <a:solidFill>
            <a:schemeClr val="bg1"/>
          </a:solidFill>
          <a:ln>
            <a:solidFill>
              <a:srgbClr val="002060"/>
            </a:solidFill>
          </a:ln>
        </p:spPr>
        <p:style>
          <a:lnRef idx="1">
            <a:schemeClr val="dk1"/>
          </a:lnRef>
          <a:fillRef idx="2">
            <a:schemeClr val="dk1"/>
          </a:fillRef>
          <a:effectRef idx="1">
            <a:schemeClr val="dk1"/>
          </a:effectRef>
          <a:fontRef idx="minor">
            <a:schemeClr val="dk1"/>
          </a:fontRef>
        </p:style>
        <p:txBody>
          <a:bodyPr lIns="91433" tIns="45716" rIns="91433" bIns="45716" rtlCol="0" anchor="ctr"/>
          <a:lstStyle/>
          <a:p>
            <a:pPr algn="ctr"/>
            <a:r>
              <a:rPr lang="ar-EG" sz="5400" b="1" cap="all" dirty="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rPr>
              <a:t>التدريب </a:t>
            </a:r>
            <a:r>
              <a:rPr lang="ar-EG" sz="5400" b="1" cap="all" dirty="0" smtClean="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rPr>
              <a:t>الرابع</a:t>
            </a:r>
            <a:endParaRPr lang="en-US" sz="5400" b="1" cap="all" dirty="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endParaRPr>
          </a:p>
        </p:txBody>
      </p:sp>
      <p:sp>
        <p:nvSpPr>
          <p:cNvPr id="5" name="Rounded Rectangle 4"/>
          <p:cNvSpPr/>
          <p:nvPr/>
        </p:nvSpPr>
        <p:spPr>
          <a:xfrm>
            <a:off x="352011" y="3806676"/>
            <a:ext cx="8466794" cy="1206500"/>
          </a:xfrm>
          <a:prstGeom prst="roundRect">
            <a:avLst/>
          </a:prstGeom>
          <a:solidFill>
            <a:schemeClr val="bg1"/>
          </a:solidFill>
          <a:ln>
            <a:solidFill>
              <a:srgbClr val="002060"/>
            </a:solidFill>
          </a:ln>
        </p:spPr>
        <p:style>
          <a:lnRef idx="1">
            <a:schemeClr val="dk1"/>
          </a:lnRef>
          <a:fillRef idx="2">
            <a:schemeClr val="dk1"/>
          </a:fillRef>
          <a:effectRef idx="1">
            <a:schemeClr val="dk1"/>
          </a:effectRef>
          <a:fontRef idx="minor">
            <a:schemeClr val="dk1"/>
          </a:fontRef>
        </p:style>
        <p:txBody>
          <a:bodyPr lIns="91433" tIns="45716" rIns="91433" bIns="45716" rtlCol="0" anchor="ctr"/>
          <a:lstStyle/>
          <a:p>
            <a:pPr algn="ctr" rtl="1"/>
            <a:r>
              <a:rPr lang="ar-EG" sz="5400" b="1" cap="all" dirty="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rPr>
              <a:t>برنامج سكراتش </a:t>
            </a:r>
            <a:r>
              <a:rPr lang="ar-EG" sz="4000" b="1" cap="all" dirty="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rPr>
              <a:t>( </a:t>
            </a:r>
            <a:r>
              <a:rPr lang="ar-EG" sz="4000" b="1" cap="all" dirty="0" smtClean="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rPr>
              <a:t>المظاهر و الأصوات) </a:t>
            </a:r>
            <a:endParaRPr lang="en-US" sz="5400" b="1" cap="all" dirty="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92280"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348362" y="5971365"/>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10427" y="6021288"/>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18805" y="139258"/>
            <a:ext cx="304801" cy="304801"/>
          </a:xfrm>
          <a:prstGeom prst="rect">
            <a:avLst/>
          </a:prstGeom>
        </p:spPr>
      </p:pic>
      <p:sp>
        <p:nvSpPr>
          <p:cNvPr id="10" name="Rounded Rectangle 9"/>
          <p:cNvSpPr/>
          <p:nvPr/>
        </p:nvSpPr>
        <p:spPr>
          <a:xfrm>
            <a:off x="2610227" y="6021288"/>
            <a:ext cx="936104"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51</a:t>
            </a:r>
            <a:endParaRPr lang="en-US" sz="2000" b="1" dirty="0">
              <a:solidFill>
                <a:prstClr val="black"/>
              </a:solidFill>
            </a:endParaRPr>
          </a:p>
        </p:txBody>
      </p:sp>
    </p:spTree>
    <p:extLst>
      <p:ext uri="{BB962C8B-B14F-4D97-AF65-F5344CB8AC3E}">
        <p14:creationId xmlns:p14="http://schemas.microsoft.com/office/powerpoint/2010/main" val="3554212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anim calcmode="lin" valueType="num">
                                      <p:cBhvr>
                                        <p:cTn id="8" dur="1000" fill="hold"/>
                                        <p:tgtEl>
                                          <p:spTgt spid="4">
                                            <p:bg/>
                                          </p:spTgt>
                                        </p:tgtEl>
                                        <p:attrNameLst>
                                          <p:attrName>ppt_x</p:attrName>
                                        </p:attrNameLst>
                                      </p:cBhvr>
                                      <p:tavLst>
                                        <p:tav tm="0">
                                          <p:val>
                                            <p:strVal val="#ppt_x"/>
                                          </p:val>
                                        </p:tav>
                                        <p:tav tm="100000">
                                          <p:val>
                                            <p:strVal val="#ppt_x"/>
                                          </p:val>
                                        </p:tav>
                                      </p:tavLst>
                                    </p:anim>
                                    <p:anim calcmode="lin" valueType="num">
                                      <p:cBhvr>
                                        <p:cTn id="9" dur="1000" fill="hold"/>
                                        <p:tgtEl>
                                          <p:spTgt spid="4">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5">
                                            <p:bg/>
                                          </p:spTgt>
                                        </p:tgtEl>
                                        <p:attrNameLst>
                                          <p:attrName>style.visibility</p:attrName>
                                        </p:attrNameLst>
                                      </p:cBhvr>
                                      <p:to>
                                        <p:strVal val="visible"/>
                                      </p:to>
                                    </p:set>
                                    <p:animEffect transition="in" filter="fade">
                                      <p:cBhvr>
                                        <p:cTn id="21" dur="1000"/>
                                        <p:tgtEl>
                                          <p:spTgt spid="5">
                                            <p:bg/>
                                          </p:spTgt>
                                        </p:tgtEl>
                                      </p:cBhvr>
                                    </p:animEffect>
                                    <p:anim calcmode="lin" valueType="num">
                                      <p:cBhvr>
                                        <p:cTn id="22" dur="1000" fill="hold"/>
                                        <p:tgtEl>
                                          <p:spTgt spid="5">
                                            <p:bg/>
                                          </p:spTgt>
                                        </p:tgtEl>
                                        <p:attrNameLst>
                                          <p:attrName>ppt_x</p:attrName>
                                        </p:attrNameLst>
                                      </p:cBhvr>
                                      <p:tavLst>
                                        <p:tav tm="0">
                                          <p:val>
                                            <p:strVal val="#ppt_x"/>
                                          </p:val>
                                        </p:tav>
                                        <p:tav tm="100000">
                                          <p:val>
                                            <p:strVal val="#ppt_x"/>
                                          </p:val>
                                        </p:tav>
                                      </p:tavLst>
                                    </p:anim>
                                    <p:anim calcmode="lin" valueType="num">
                                      <p:cBhvr>
                                        <p:cTn id="23" dur="1000" fill="hold"/>
                                        <p:tgtEl>
                                          <p:spTgt spid="5">
                                            <p:bg/>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fade">
                                      <p:cBhvr>
                                        <p:cTn id="28" dur="1000"/>
                                        <p:tgtEl>
                                          <p:spTgt spid="5">
                                            <p:txEl>
                                              <p:pRg st="0" end="0"/>
                                            </p:txEl>
                                          </p:spTgt>
                                        </p:tgtEl>
                                      </p:cBhvr>
                                    </p:animEffect>
                                    <p:anim calcmode="lin" valueType="num">
                                      <p:cBhvr>
                                        <p:cTn id="2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5"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57</a:t>
            </a:r>
            <a:endParaRPr lang="en-US" sz="2000" b="1" dirty="0">
              <a:solidFill>
                <a:prstClr val="black"/>
              </a:solidFill>
            </a:endParaRPr>
          </a:p>
        </p:txBody>
      </p:sp>
      <p:sp>
        <p:nvSpPr>
          <p:cNvPr id="2" name="Rounded Rectangle 1"/>
          <p:cNvSpPr/>
          <p:nvPr/>
        </p:nvSpPr>
        <p:spPr>
          <a:xfrm>
            <a:off x="265669" y="1556792"/>
            <a:ext cx="8626811" cy="576064"/>
          </a:xfrm>
          <a:prstGeom prst="roundRect">
            <a:avLst/>
          </a:prstGeom>
        </p:spPr>
        <p:style>
          <a:lnRef idx="2">
            <a:schemeClr val="dk1"/>
          </a:lnRef>
          <a:fillRef idx="1">
            <a:schemeClr val="lt1"/>
          </a:fillRef>
          <a:effectRef idx="0">
            <a:schemeClr val="dk1"/>
          </a:effectRef>
          <a:fontRef idx="minor">
            <a:schemeClr val="dk1"/>
          </a:fontRef>
        </p:style>
        <p:txBody>
          <a:bodyPr rtlCol="0" anchor="ctr">
            <a:normAutofit/>
          </a:bodyPr>
          <a:lstStyle/>
          <a:p>
            <a:pPr algn="ctr" rtl="1"/>
            <a:r>
              <a:rPr lang="ar-EG" sz="2400" b="1" dirty="0" smtClean="0">
                <a:solidFill>
                  <a:srgbClr val="C00000"/>
                </a:solidFill>
              </a:rPr>
              <a:t>جدول المهارات </a:t>
            </a: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788412241"/>
              </p:ext>
            </p:extLst>
          </p:nvPr>
        </p:nvGraphicFramePr>
        <p:xfrm>
          <a:off x="323528" y="2348880"/>
          <a:ext cx="8482794" cy="2494280"/>
        </p:xfrm>
        <a:graphic>
          <a:graphicData uri="http://schemas.openxmlformats.org/drawingml/2006/table">
            <a:tbl>
              <a:tblPr firstRow="1" bandRow="1">
                <a:tableStyleId>{5940675A-B579-460E-94D1-54222C63F5DA}</a:tableStyleId>
              </a:tblPr>
              <a:tblGrid>
                <a:gridCol w="2016224"/>
                <a:gridCol w="2160240"/>
                <a:gridCol w="4306330"/>
              </a:tblGrid>
              <a:tr h="370840">
                <a:tc>
                  <a:txBody>
                    <a:bodyPr/>
                    <a:lstStyle/>
                    <a:p>
                      <a:pPr algn="ctr" rtl="1"/>
                      <a:r>
                        <a:rPr lang="ar-EG" b="1" dirty="0" smtClean="0"/>
                        <a:t>لم</a:t>
                      </a:r>
                      <a:r>
                        <a:rPr lang="ar-EG" b="1" baseline="0" dirty="0" smtClean="0"/>
                        <a:t> يتقن </a:t>
                      </a:r>
                      <a:endParaRPr lang="en-US" b="1" dirty="0"/>
                    </a:p>
                  </a:txBody>
                  <a:tcPr/>
                </a:tc>
                <a:tc>
                  <a:txBody>
                    <a:bodyPr/>
                    <a:lstStyle/>
                    <a:p>
                      <a:pPr algn="ctr" rtl="1"/>
                      <a:r>
                        <a:rPr lang="ar-EG" b="1" dirty="0" smtClean="0"/>
                        <a:t>أتقن </a:t>
                      </a:r>
                      <a:endParaRPr lang="en-US" b="1" dirty="0"/>
                    </a:p>
                  </a:txBody>
                  <a:tcPr/>
                </a:tc>
                <a:tc>
                  <a:txBody>
                    <a:bodyPr/>
                    <a:lstStyle/>
                    <a:p>
                      <a:pPr algn="ctr" rtl="1"/>
                      <a:r>
                        <a:rPr lang="ar-EG" b="1" dirty="0" smtClean="0"/>
                        <a:t>المهارة</a:t>
                      </a:r>
                      <a:r>
                        <a:rPr lang="ar-EG" b="1" baseline="0" dirty="0" smtClean="0"/>
                        <a:t> / درجة الإتقان </a:t>
                      </a:r>
                      <a:endParaRPr lang="en-US" b="1" dirty="0"/>
                    </a:p>
                  </a:txBody>
                  <a:tcPr/>
                </a:tc>
              </a:tr>
              <a:tr h="370840">
                <a:tc>
                  <a:txBody>
                    <a:bodyPr/>
                    <a:lstStyle/>
                    <a:p>
                      <a:pPr algn="ctr" rtl="1"/>
                      <a:endParaRPr lang="en-US" b="1" dirty="0"/>
                    </a:p>
                  </a:txBody>
                  <a:tcPr/>
                </a:tc>
                <a:tc>
                  <a:txBody>
                    <a:bodyPr/>
                    <a:lstStyle/>
                    <a:p>
                      <a:pPr algn="ctr" rtl="1"/>
                      <a:endParaRPr lang="en-US" b="1" dirty="0"/>
                    </a:p>
                  </a:txBody>
                  <a:tcPr/>
                </a:tc>
                <a:tc>
                  <a:txBody>
                    <a:bodyPr/>
                    <a:lstStyle/>
                    <a:p>
                      <a:pPr algn="r" rtl="1"/>
                      <a:r>
                        <a:rPr lang="ar-EG" b="1" dirty="0" smtClean="0"/>
                        <a:t>1. إنشاء كائن جيد من ملف صورة أو رسمة . </a:t>
                      </a:r>
                      <a:endParaRPr lang="en-US" b="1" dirty="0"/>
                    </a:p>
                  </a:txBody>
                  <a:tcPr/>
                </a:tc>
              </a:tr>
              <a:tr h="370840">
                <a:tc>
                  <a:txBody>
                    <a:bodyPr/>
                    <a:lstStyle/>
                    <a:p>
                      <a:pPr algn="ctr" rtl="1"/>
                      <a:endParaRPr lang="en-US" b="1" dirty="0"/>
                    </a:p>
                  </a:txBody>
                  <a:tcPr/>
                </a:tc>
                <a:tc>
                  <a:txBody>
                    <a:bodyPr/>
                    <a:lstStyle/>
                    <a:p>
                      <a:pPr algn="ctr" rtl="1"/>
                      <a:endParaRPr lang="en-US" b="1" dirty="0"/>
                    </a:p>
                  </a:txBody>
                  <a:tcPr/>
                </a:tc>
                <a:tc>
                  <a:txBody>
                    <a:bodyPr/>
                    <a:lstStyle/>
                    <a:p>
                      <a:pPr algn="r" rtl="1"/>
                      <a:r>
                        <a:rPr lang="ar-EG" b="1" dirty="0" smtClean="0"/>
                        <a:t>2. إضافة مظهر جديد للكائن عن طريق</a:t>
                      </a:r>
                      <a:r>
                        <a:rPr lang="ar-EG" b="1" baseline="0" dirty="0" smtClean="0"/>
                        <a:t> رسمة أو باستخدام الصورة الجاهزة . </a:t>
                      </a:r>
                      <a:endParaRPr lang="en-US" b="1" dirty="0"/>
                    </a:p>
                  </a:txBody>
                  <a:tcPr/>
                </a:tc>
              </a:tr>
              <a:tr h="370840">
                <a:tc>
                  <a:txBody>
                    <a:bodyPr/>
                    <a:lstStyle/>
                    <a:p>
                      <a:pPr algn="ctr" rtl="1"/>
                      <a:endParaRPr lang="en-US" b="1" dirty="0"/>
                    </a:p>
                  </a:txBody>
                  <a:tcPr/>
                </a:tc>
                <a:tc>
                  <a:txBody>
                    <a:bodyPr/>
                    <a:lstStyle/>
                    <a:p>
                      <a:pPr algn="ctr" rtl="1"/>
                      <a:endParaRPr lang="en-US" b="1" dirty="0"/>
                    </a:p>
                  </a:txBody>
                  <a:tcPr/>
                </a:tc>
                <a:tc>
                  <a:txBody>
                    <a:bodyPr/>
                    <a:lstStyle/>
                    <a:p>
                      <a:pPr algn="r" rtl="1"/>
                      <a:r>
                        <a:rPr lang="ar-EG" b="1" dirty="0" smtClean="0"/>
                        <a:t>تغيير صورة خلفية المنصة . </a:t>
                      </a:r>
                      <a:endParaRPr lang="en-US" b="1" dirty="0"/>
                    </a:p>
                  </a:txBody>
                  <a:tcPr/>
                </a:tc>
              </a:tr>
              <a:tr h="370840">
                <a:tc>
                  <a:txBody>
                    <a:bodyPr/>
                    <a:lstStyle/>
                    <a:p>
                      <a:pPr algn="ctr" rtl="1"/>
                      <a:endParaRPr lang="en-US" b="1" dirty="0"/>
                    </a:p>
                  </a:txBody>
                  <a:tcPr/>
                </a:tc>
                <a:tc>
                  <a:txBody>
                    <a:bodyPr/>
                    <a:lstStyle/>
                    <a:p>
                      <a:pPr algn="ctr" rtl="1"/>
                      <a:endParaRPr lang="en-US" b="1" dirty="0"/>
                    </a:p>
                  </a:txBody>
                  <a:tcPr/>
                </a:tc>
                <a:tc>
                  <a:txBody>
                    <a:bodyPr/>
                    <a:lstStyle/>
                    <a:p>
                      <a:pPr algn="r" rtl="1"/>
                      <a:r>
                        <a:rPr lang="ar-EG" b="1" dirty="0" smtClean="0"/>
                        <a:t>4.</a:t>
                      </a:r>
                      <a:r>
                        <a:rPr lang="ar-EG" b="1" baseline="0" dirty="0" smtClean="0"/>
                        <a:t> إضافة مقطع صوت للكائن أو تسجيله . </a:t>
                      </a:r>
                    </a:p>
                  </a:txBody>
                  <a:tcPr/>
                </a:tc>
              </a:tr>
              <a:tr h="370840">
                <a:tc>
                  <a:txBody>
                    <a:bodyPr/>
                    <a:lstStyle/>
                    <a:p>
                      <a:pPr algn="ctr" rtl="1"/>
                      <a:endParaRPr lang="en-US" b="1" dirty="0"/>
                    </a:p>
                  </a:txBody>
                  <a:tcPr/>
                </a:tc>
                <a:tc>
                  <a:txBody>
                    <a:bodyPr/>
                    <a:lstStyle/>
                    <a:p>
                      <a:pPr algn="ctr" rtl="1"/>
                      <a:endParaRPr lang="en-US" b="1" dirty="0"/>
                    </a:p>
                  </a:txBody>
                  <a:tcPr/>
                </a:tc>
                <a:tc>
                  <a:txBody>
                    <a:bodyPr/>
                    <a:lstStyle/>
                    <a:p>
                      <a:pPr algn="r" rtl="1"/>
                      <a:r>
                        <a:rPr lang="ar-EG" b="1" baseline="0" dirty="0" smtClean="0"/>
                        <a:t>5. إنشاء مقطع برمجى للربط بين المظهر و الصوت </a:t>
                      </a:r>
                    </a:p>
                  </a:txBody>
                  <a:tcPr/>
                </a:tc>
              </a:tr>
            </a:tbl>
          </a:graphicData>
        </a:graphic>
      </p:graphicFrame>
    </p:spTree>
    <p:extLst>
      <p:ext uri="{BB962C8B-B14F-4D97-AF65-F5344CB8AC3E}">
        <p14:creationId xmlns:p14="http://schemas.microsoft.com/office/powerpoint/2010/main" val="1047726777"/>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58</a:t>
            </a:r>
            <a:endParaRPr lang="en-US" sz="2000" b="1" dirty="0">
              <a:solidFill>
                <a:prstClr val="black"/>
              </a:solidFill>
            </a:endParaRPr>
          </a:p>
        </p:txBody>
      </p:sp>
      <p:sp>
        <p:nvSpPr>
          <p:cNvPr id="2" name="Rounded Rectangle 1"/>
          <p:cNvSpPr/>
          <p:nvPr/>
        </p:nvSpPr>
        <p:spPr>
          <a:xfrm>
            <a:off x="251520" y="764704"/>
            <a:ext cx="8626811" cy="4896544"/>
          </a:xfrm>
          <a:prstGeom prst="roundRect">
            <a:avLst/>
          </a:prstGeom>
        </p:spPr>
        <p:style>
          <a:lnRef idx="2">
            <a:schemeClr val="dk1"/>
          </a:lnRef>
          <a:fillRef idx="1">
            <a:schemeClr val="lt1"/>
          </a:fillRef>
          <a:effectRef idx="0">
            <a:schemeClr val="dk1"/>
          </a:effectRef>
          <a:fontRef idx="minor">
            <a:schemeClr val="dk1"/>
          </a:fontRef>
        </p:style>
        <p:txBody>
          <a:bodyPr rtlCol="0" anchor="t">
            <a:normAutofit/>
          </a:bodyPr>
          <a:lstStyle/>
          <a:p>
            <a:pPr algn="ctr" rtl="1"/>
            <a:r>
              <a:rPr lang="ar-EG" sz="2800" b="1" dirty="0" smtClean="0">
                <a:solidFill>
                  <a:srgbClr val="C00000"/>
                </a:solidFill>
              </a:rPr>
              <a:t>تمرينات </a:t>
            </a:r>
            <a:endParaRPr lang="ar-EG" sz="2800" b="1" dirty="0">
              <a:solidFill>
                <a:srgbClr val="C00000"/>
              </a:solidFill>
            </a:endParaRPr>
          </a:p>
          <a:p>
            <a:pPr algn="just" rtl="1"/>
            <a:r>
              <a:rPr lang="ar-EG" b="1" dirty="0" smtClean="0">
                <a:solidFill>
                  <a:prstClr val="black"/>
                </a:solidFill>
              </a:rPr>
              <a:t>س1 : حدد الخطأ فى المقطع البرمجى التالى ، وكيف يمكن تصحيحه ؟  </a:t>
            </a:r>
          </a:p>
          <a:p>
            <a:pPr algn="just" rtl="1"/>
            <a:endParaRPr lang="ar-EG" b="1" dirty="0">
              <a:solidFill>
                <a:prstClr val="black"/>
              </a:solidFill>
            </a:endParaRPr>
          </a:p>
          <a:p>
            <a:pPr algn="just" rtl="1"/>
            <a:endParaRPr lang="ar-EG" b="1" dirty="0" smtClean="0">
              <a:solidFill>
                <a:prstClr val="black"/>
              </a:solidFill>
            </a:endParaRPr>
          </a:p>
          <a:p>
            <a:pPr algn="just" rtl="1"/>
            <a:endParaRPr lang="ar-EG" b="1" dirty="0">
              <a:solidFill>
                <a:prstClr val="black"/>
              </a:solidFill>
            </a:endParaRPr>
          </a:p>
          <a:p>
            <a:pPr algn="just" rtl="1"/>
            <a:endParaRPr lang="ar-EG" b="1" dirty="0" smtClean="0">
              <a:solidFill>
                <a:prstClr val="black"/>
              </a:solidFill>
            </a:endParaRPr>
          </a:p>
          <a:p>
            <a:pPr algn="just" rtl="1"/>
            <a:endParaRPr lang="ar-EG" b="1" dirty="0">
              <a:solidFill>
                <a:prstClr val="black"/>
              </a:solidFill>
            </a:endParaRPr>
          </a:p>
          <a:p>
            <a:pPr algn="just" rtl="1"/>
            <a:endParaRPr lang="ar-EG" b="1" dirty="0" smtClean="0">
              <a:solidFill>
                <a:prstClr val="black"/>
              </a:solidFill>
            </a:endParaRPr>
          </a:p>
          <a:p>
            <a:pPr algn="just" rtl="1"/>
            <a:endParaRPr lang="ar-EG" b="1" dirty="0">
              <a:solidFill>
                <a:prstClr val="black"/>
              </a:solidFill>
            </a:endParaRPr>
          </a:p>
          <a:p>
            <a:pPr algn="just" rtl="1"/>
            <a:endParaRPr lang="ar-EG" b="1" dirty="0" smtClean="0">
              <a:solidFill>
                <a:prstClr val="black"/>
              </a:solidFill>
            </a:endParaRPr>
          </a:p>
          <a:p>
            <a:pPr algn="just" rtl="1"/>
            <a:endParaRPr lang="ar-EG" b="1" dirty="0">
              <a:solidFill>
                <a:prstClr val="black"/>
              </a:solidFill>
            </a:endParaRPr>
          </a:p>
          <a:p>
            <a:pPr algn="just" rtl="1"/>
            <a:endParaRPr lang="ar-EG" b="1" dirty="0" smtClean="0">
              <a:solidFill>
                <a:prstClr val="black"/>
              </a:solidFill>
            </a:endParaRPr>
          </a:p>
          <a:p>
            <a:pPr algn="just" rtl="1"/>
            <a:r>
              <a:rPr lang="ar-EG" b="1" dirty="0" smtClean="0">
                <a:solidFill>
                  <a:prstClr val="black"/>
                </a:solidFill>
              </a:rPr>
              <a:t>س2 : أنشئ مشروعا جديدا يعرض علامات التشكيل فى اللغة العربية ( الفتحة ، الكسرة ، الضمة ، التنوين ) مع نطق المسنى كل علامة من هذه العلامات . </a:t>
            </a:r>
            <a:endParaRPr lang="ar-EG" b="1"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185231523"/>
              </p:ext>
            </p:extLst>
          </p:nvPr>
        </p:nvGraphicFramePr>
        <p:xfrm>
          <a:off x="1516925" y="1916832"/>
          <a:ext cx="6096000" cy="2304256"/>
        </p:xfrm>
        <a:graphic>
          <a:graphicData uri="http://schemas.openxmlformats.org/drawingml/2006/table">
            <a:tbl>
              <a:tblPr firstRow="1" bandRow="1">
                <a:tableStyleId>{5940675A-B579-460E-94D1-54222C63F5DA}</a:tableStyleId>
              </a:tblPr>
              <a:tblGrid>
                <a:gridCol w="3048000"/>
                <a:gridCol w="3048000"/>
              </a:tblGrid>
              <a:tr h="1008112">
                <a:tc>
                  <a:txBody>
                    <a:bodyPr/>
                    <a:lstStyle/>
                    <a:p>
                      <a:pPr algn="r" rtl="1"/>
                      <a:r>
                        <a:rPr lang="ar-EG" b="1" dirty="0" smtClean="0"/>
                        <a:t>الخطأ</a:t>
                      </a:r>
                      <a:r>
                        <a:rPr lang="ar-EG" b="1" baseline="0" dirty="0" smtClean="0"/>
                        <a:t> </a:t>
                      </a:r>
                      <a:endParaRPr lang="en-US" b="1" dirty="0"/>
                    </a:p>
                  </a:txBody>
                  <a:tcPr/>
                </a:tc>
                <a:tc rowSpan="2">
                  <a:txBody>
                    <a:bodyPr/>
                    <a:lstStyle/>
                    <a:p>
                      <a:pPr algn="r" rtl="1"/>
                      <a:endParaRPr lang="en-US" b="1" dirty="0"/>
                    </a:p>
                  </a:txBody>
                  <a:tcPr/>
                </a:tc>
              </a:tr>
              <a:tr h="1296144">
                <a:tc>
                  <a:txBody>
                    <a:bodyPr/>
                    <a:lstStyle/>
                    <a:p>
                      <a:pPr algn="r" rtl="1"/>
                      <a:r>
                        <a:rPr lang="ar-EG" b="1" dirty="0" smtClean="0"/>
                        <a:t>التصحيح </a:t>
                      </a:r>
                      <a:endParaRPr lang="en-US" b="1" dirty="0"/>
                    </a:p>
                  </a:txBody>
                  <a:tcPr/>
                </a:tc>
                <a:tc vMerge="1">
                  <a:txBody>
                    <a:bodyPr/>
                    <a:lstStyle/>
                    <a:p>
                      <a:pPr algn="r" rtl="1"/>
                      <a:endParaRPr lang="en-US" b="1" dirty="0"/>
                    </a:p>
                  </a:txBody>
                  <a:tcPr/>
                </a:tc>
              </a:tr>
            </a:tbl>
          </a:graphicData>
        </a:graphic>
      </p:graphicFrame>
      <p:pic>
        <p:nvPicPr>
          <p:cNvPr id="819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7946" y="2127498"/>
            <a:ext cx="1638300" cy="173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98958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in)">
                                      <p:cBhvr>
                                        <p:cTn id="10" dur="2000"/>
                                        <p:tgtEl>
                                          <p:spTgt spid="3"/>
                                        </p:tgtEl>
                                      </p:cBhvr>
                                    </p:animEffect>
                                  </p:childTnLst>
                                </p:cTn>
                              </p:par>
                              <p:par>
                                <p:cTn id="11" presetID="6" presetClass="entr" presetSubtype="16" fill="hold" nodeType="withEffect">
                                  <p:stCondLst>
                                    <p:cond delay="0"/>
                                  </p:stCondLst>
                                  <p:childTnLst>
                                    <p:set>
                                      <p:cBhvr>
                                        <p:cTn id="12" dur="1" fill="hold">
                                          <p:stCondLst>
                                            <p:cond delay="0"/>
                                          </p:stCondLst>
                                        </p:cTn>
                                        <p:tgtEl>
                                          <p:spTgt spid="8194"/>
                                        </p:tgtEl>
                                        <p:attrNameLst>
                                          <p:attrName>style.visibility</p:attrName>
                                        </p:attrNameLst>
                                      </p:cBhvr>
                                      <p:to>
                                        <p:strVal val="visible"/>
                                      </p:to>
                                    </p:set>
                                    <p:animEffect transition="in" filter="circle(in)">
                                      <p:cBhvr>
                                        <p:cTn id="13" dur="2000"/>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52</a:t>
            </a:r>
            <a:endParaRPr lang="en-US" sz="2000" b="1" dirty="0">
              <a:solidFill>
                <a:prstClr val="black"/>
              </a:solidFill>
            </a:endParaRPr>
          </a:p>
        </p:txBody>
      </p:sp>
      <p:sp>
        <p:nvSpPr>
          <p:cNvPr id="2" name="Rounded Rectangle 1"/>
          <p:cNvSpPr/>
          <p:nvPr/>
        </p:nvSpPr>
        <p:spPr>
          <a:xfrm>
            <a:off x="251520" y="764704"/>
            <a:ext cx="8626811" cy="4896544"/>
          </a:xfrm>
          <a:prstGeom prst="roundRect">
            <a:avLst/>
          </a:prstGeom>
        </p:spPr>
        <p:style>
          <a:lnRef idx="2">
            <a:schemeClr val="dk1"/>
          </a:lnRef>
          <a:fillRef idx="1">
            <a:schemeClr val="lt1"/>
          </a:fillRef>
          <a:effectRef idx="0">
            <a:schemeClr val="dk1"/>
          </a:effectRef>
          <a:fontRef idx="minor">
            <a:schemeClr val="dk1"/>
          </a:fontRef>
        </p:style>
        <p:txBody>
          <a:bodyPr rtlCol="0" anchor="ctr">
            <a:normAutofit lnSpcReduction="10000"/>
          </a:bodyPr>
          <a:lstStyle/>
          <a:p>
            <a:pPr marL="342900" indent="-342900" algn="just" rtl="1">
              <a:buFont typeface="Wingdings" pitchFamily="2" charset="2"/>
              <a:buChar char="§"/>
            </a:pPr>
            <a:r>
              <a:rPr lang="ar-EG" sz="2400" b="1" u="sng" dirty="0">
                <a:solidFill>
                  <a:srgbClr val="C00000"/>
                </a:solidFill>
              </a:rPr>
              <a:t>متطلبات التدريب </a:t>
            </a:r>
            <a:endParaRPr lang="ar-EG" sz="2000" b="1" u="sng" dirty="0">
              <a:solidFill>
                <a:srgbClr val="C00000"/>
              </a:solidFill>
            </a:endParaRPr>
          </a:p>
          <a:p>
            <a:pPr marL="285750" indent="-285750" algn="just" rtl="1">
              <a:buFont typeface="Wingdings" pitchFamily="2" charset="2"/>
              <a:buChar char="Ø"/>
            </a:pPr>
            <a:r>
              <a:rPr lang="ar-EG" dirty="0">
                <a:solidFill>
                  <a:prstClr val="black"/>
                </a:solidFill>
              </a:rPr>
              <a:t>جهاز حاسب . </a:t>
            </a:r>
          </a:p>
          <a:p>
            <a:pPr marL="285750" indent="-285750" algn="just" rtl="1">
              <a:buFont typeface="Wingdings" pitchFamily="2" charset="2"/>
              <a:buChar char="Ø"/>
            </a:pPr>
            <a:r>
              <a:rPr lang="ar-EG" dirty="0">
                <a:solidFill>
                  <a:prstClr val="black"/>
                </a:solidFill>
              </a:rPr>
              <a:t>برنامج سكراتش . </a:t>
            </a:r>
            <a:endParaRPr lang="ar-EG" dirty="0">
              <a:solidFill>
                <a:prstClr val="black"/>
              </a:solidFill>
            </a:endParaRPr>
          </a:p>
          <a:p>
            <a:pPr marL="342900" indent="-342900" algn="just" rtl="1">
              <a:buFont typeface="Wingdings" pitchFamily="2" charset="2"/>
              <a:buChar char="§"/>
            </a:pPr>
            <a:r>
              <a:rPr lang="ar-EG" sz="2400" b="1" u="sng" dirty="0">
                <a:solidFill>
                  <a:srgbClr val="C00000"/>
                </a:solidFill>
              </a:rPr>
              <a:t>مقدمة التدريب : </a:t>
            </a:r>
          </a:p>
          <a:p>
            <a:pPr algn="just" rtl="1"/>
            <a:r>
              <a:rPr lang="ar-EG" dirty="0" smtClean="0">
                <a:solidFill>
                  <a:prstClr val="black"/>
                </a:solidFill>
              </a:rPr>
              <a:t>المظاهر هى ضور أو رسومات تضاف للكائنات أو للمنصة وتمثل شكل الكائن أو خلفية المنصة ويمكن للكائن الواحد أن يحتوى على أكثر من مظهر بغرض التبديل فيما بينها ليظهر الكائن بحالة مختلفة عند تغيير مظهره علاوة على أن المظاهر المتغيرة تساعد على جعل الكائنات المتحركة أقرب إلى الواقع نظرا لتغير صورة الكائن وفقا لحركته . </a:t>
            </a:r>
          </a:p>
          <a:p>
            <a:pPr algn="just" rtl="1"/>
            <a:r>
              <a:rPr lang="ar-EG" dirty="0" smtClean="0">
                <a:solidFill>
                  <a:prstClr val="black"/>
                </a:solidFill>
              </a:rPr>
              <a:t>و بالنسبة للمنصة فيمكن أن نستخدم أكثر من خلفية واحدة بغرض تغيير المشهد المراد عرضع أو الإيحاء بانتقال المشهد إلى بيئة مختلفة . </a:t>
            </a:r>
          </a:p>
          <a:p>
            <a:pPr algn="just" rtl="1"/>
            <a:r>
              <a:rPr lang="ar-EG" dirty="0" smtClean="0">
                <a:solidFill>
                  <a:prstClr val="black"/>
                </a:solidFill>
              </a:rPr>
              <a:t>و إذا كانت المظاهر هى ما تراه عين المشاهد فالأصوات هى ما تسمعه أذنه ومما لا شك فيه بأن استخدامنا الأكثر من حاسة واحدة يزيد من التركيز و الاندماج مع المشهد المراد عرضه فنجد الألعاب الاحترافية مثلا تركز على جودة المؤثرات المرئية و الصوتية لتجعل اللعبة أكثر متعة و تشويقا و يوفر لنا برنامج سكراتش العديد من اللبنات التى تمكننا من توظيف الصوت و الصورة بما يجعل مشاريعنا أكثر تفاعلا و إثارة . </a:t>
            </a:r>
          </a:p>
          <a:p>
            <a:pPr algn="just" rtl="1"/>
            <a:r>
              <a:rPr lang="ar-EG" dirty="0" smtClean="0">
                <a:solidFill>
                  <a:prstClr val="black"/>
                </a:solidFill>
              </a:rPr>
              <a:t>فى هذا التدريب سنقوم بعمل مشروع عن الحروف المتحركة فى اللة الإنجليزية وهى ( </a:t>
            </a:r>
            <a:r>
              <a:rPr lang="en-US" dirty="0" smtClean="0">
                <a:solidFill>
                  <a:prstClr val="black"/>
                </a:solidFill>
              </a:rPr>
              <a:t>A , e , I , o , u </a:t>
            </a:r>
            <a:r>
              <a:rPr lang="ar-EG" dirty="0" smtClean="0">
                <a:solidFill>
                  <a:prstClr val="black"/>
                </a:solidFill>
              </a:rPr>
              <a:t>) ويهدف هذا المشروع إلى تعليم الطالب النطق الصحيح لهذه الأحرف عبر الاستماع إلى طريقة نطق كل حرف . </a:t>
            </a:r>
            <a:endParaRPr lang="ar-EG" dirty="0">
              <a:solidFill>
                <a:prstClr val="black"/>
              </a:solidFill>
            </a:endParaRPr>
          </a:p>
        </p:txBody>
      </p:sp>
    </p:spTree>
    <p:extLst>
      <p:ext uri="{BB962C8B-B14F-4D97-AF65-F5344CB8AC3E}">
        <p14:creationId xmlns:p14="http://schemas.microsoft.com/office/powerpoint/2010/main" val="8726488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53</a:t>
            </a:r>
            <a:endParaRPr lang="en-US" sz="2000" b="1" dirty="0">
              <a:solidFill>
                <a:prstClr val="black"/>
              </a:solidFill>
            </a:endParaRPr>
          </a:p>
        </p:txBody>
      </p:sp>
      <p:sp>
        <p:nvSpPr>
          <p:cNvPr id="2" name="Rounded Rectangle 1"/>
          <p:cNvSpPr/>
          <p:nvPr/>
        </p:nvSpPr>
        <p:spPr>
          <a:xfrm>
            <a:off x="251520" y="764704"/>
            <a:ext cx="8626811" cy="4896544"/>
          </a:xfrm>
          <a:prstGeom prst="roundRect">
            <a:avLst/>
          </a:prstGeom>
        </p:spPr>
        <p:style>
          <a:lnRef idx="2">
            <a:schemeClr val="dk1"/>
          </a:lnRef>
          <a:fillRef idx="1">
            <a:schemeClr val="lt1"/>
          </a:fillRef>
          <a:effectRef idx="0">
            <a:schemeClr val="dk1"/>
          </a:effectRef>
          <a:fontRef idx="minor">
            <a:schemeClr val="dk1"/>
          </a:fontRef>
        </p:style>
        <p:txBody>
          <a:bodyPr rtlCol="0" anchor="t">
            <a:normAutofit/>
          </a:bodyPr>
          <a:lstStyle/>
          <a:p>
            <a:pPr marL="342900" indent="-342900" algn="just" rtl="1">
              <a:buFont typeface="Wingdings" pitchFamily="2" charset="2"/>
              <a:buChar char="§"/>
            </a:pPr>
            <a:r>
              <a:rPr lang="ar-EG" sz="2400" b="1" u="sng" dirty="0" smtClean="0">
                <a:solidFill>
                  <a:srgbClr val="C00000"/>
                </a:solidFill>
              </a:rPr>
              <a:t>خطوات التدريب : </a:t>
            </a:r>
            <a:endParaRPr lang="ar-EG" sz="2400" b="1" u="sng" dirty="0">
              <a:solidFill>
                <a:srgbClr val="C00000"/>
              </a:solidFill>
            </a:endParaRPr>
          </a:p>
          <a:p>
            <a:pPr algn="just" rtl="1"/>
            <a:r>
              <a:rPr lang="ar-EG" dirty="0" smtClean="0">
                <a:solidFill>
                  <a:prstClr val="black"/>
                </a:solidFill>
              </a:rPr>
              <a:t>أولا : التحكم فى مظاهر الكائنات : </a:t>
            </a:r>
          </a:p>
          <a:p>
            <a:pPr marL="342900" indent="-342900" algn="just" rtl="1">
              <a:buAutoNum type="arabicPeriod"/>
            </a:pPr>
            <a:r>
              <a:rPr lang="ar-EG" dirty="0" smtClean="0">
                <a:solidFill>
                  <a:prstClr val="black"/>
                </a:solidFill>
              </a:rPr>
              <a:t>افتح مشروع جديد . </a:t>
            </a:r>
          </a:p>
          <a:p>
            <a:pPr marL="342900" indent="-342900" algn="just" rtl="1">
              <a:buAutoNum type="arabicPeriod"/>
            </a:pPr>
            <a:r>
              <a:rPr lang="ar-EG" dirty="0" smtClean="0">
                <a:solidFill>
                  <a:prstClr val="black"/>
                </a:solidFill>
              </a:rPr>
              <a:t>أحذف كائن القط . </a:t>
            </a:r>
          </a:p>
          <a:p>
            <a:pPr marL="342900" indent="-342900" algn="just" rtl="1">
              <a:buAutoNum type="arabicPeriod"/>
            </a:pPr>
            <a:r>
              <a:rPr lang="ar-EG" dirty="0" smtClean="0">
                <a:solidFill>
                  <a:prstClr val="black"/>
                </a:solidFill>
              </a:rPr>
              <a:t>أضيف كائن جديد من ملف صورة حيث اختار صورة الحرف الأول كما يظهر فى الشكل 1 – 4 – 1 ثن انقر على زر ( موافق ) </a:t>
            </a:r>
          </a:p>
          <a:p>
            <a:pPr marL="342900" indent="-342900" algn="just" rtl="1">
              <a:buAutoNum type="arabicPeriod"/>
            </a:pPr>
            <a:endParaRPr lang="ar-EG" dirty="0">
              <a:solidFill>
                <a:prstClr val="black"/>
              </a:solidFill>
            </a:endParaRPr>
          </a:p>
          <a:p>
            <a:pPr marL="342900" indent="-342900" algn="just" rtl="1">
              <a:buAutoNum type="arabicPeriod"/>
            </a:pPr>
            <a:endParaRPr lang="ar-EG" dirty="0" smtClean="0">
              <a:solidFill>
                <a:prstClr val="black"/>
              </a:solidFill>
            </a:endParaRPr>
          </a:p>
          <a:p>
            <a:pPr marL="342900" indent="-342900" algn="just" rtl="1">
              <a:buAutoNum type="arabicPeriod"/>
            </a:pPr>
            <a:endParaRPr lang="ar-EG" dirty="0">
              <a:solidFill>
                <a:prstClr val="black"/>
              </a:solidFill>
            </a:endParaRPr>
          </a:p>
          <a:p>
            <a:pPr marL="342900" indent="-342900" algn="just" rtl="1">
              <a:buAutoNum type="arabicPeriod"/>
            </a:pPr>
            <a:endParaRPr lang="ar-EG" dirty="0" smtClean="0">
              <a:solidFill>
                <a:prstClr val="black"/>
              </a:solidFill>
            </a:endParaRPr>
          </a:p>
          <a:p>
            <a:pPr marL="342900" indent="-342900" algn="just" rtl="1">
              <a:buAutoNum type="arabicPeriod"/>
            </a:pPr>
            <a:endParaRPr lang="ar-EG" dirty="0" smtClean="0">
              <a:solidFill>
                <a:prstClr val="black"/>
              </a:solidFill>
            </a:endParaRPr>
          </a:p>
          <a:p>
            <a:pPr marL="342900" indent="-342900" algn="just" rtl="1">
              <a:buAutoNum type="arabicPeriod"/>
            </a:pPr>
            <a:r>
              <a:rPr lang="ar-EG" dirty="0" smtClean="0">
                <a:solidFill>
                  <a:prstClr val="black"/>
                </a:solidFill>
              </a:rPr>
              <a:t>من علامة تبويب المظاهر انقر زر استيراد كما هو موضح فى الشكل 1 – 4 – 2 </a:t>
            </a:r>
            <a:endParaRPr lang="ar-EG" dirty="0">
              <a:solidFill>
                <a:prstClr val="black"/>
              </a:solidFill>
            </a:endParaRP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1840" y="2564904"/>
            <a:ext cx="254273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28902" y="4548733"/>
            <a:ext cx="2333625"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083776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fade">
                                      <p:cBhvr>
                                        <p:cTn id="10" dur="500"/>
                                        <p:tgtEl>
                                          <p:spTgt spid="1026"/>
                                        </p:tgtEl>
                                      </p:cBhvr>
                                    </p:animEffect>
                                  </p:childTnLst>
                                </p:cTn>
                              </p:par>
                              <p:par>
                                <p:cTn id="11" presetID="10"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animEffect transition="in" filter="fade">
                                      <p:cBhvr>
                                        <p:cTn id="13"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53</a:t>
            </a:r>
            <a:endParaRPr lang="en-US" sz="2000" b="1" dirty="0">
              <a:solidFill>
                <a:prstClr val="black"/>
              </a:solidFill>
            </a:endParaRPr>
          </a:p>
        </p:txBody>
      </p:sp>
      <p:sp>
        <p:nvSpPr>
          <p:cNvPr id="2" name="Rounded Rectangle 1"/>
          <p:cNvSpPr/>
          <p:nvPr/>
        </p:nvSpPr>
        <p:spPr>
          <a:xfrm>
            <a:off x="251520" y="764704"/>
            <a:ext cx="8626811" cy="4896544"/>
          </a:xfrm>
          <a:prstGeom prst="roundRect">
            <a:avLst/>
          </a:prstGeom>
        </p:spPr>
        <p:style>
          <a:lnRef idx="2">
            <a:schemeClr val="dk1"/>
          </a:lnRef>
          <a:fillRef idx="1">
            <a:schemeClr val="lt1"/>
          </a:fillRef>
          <a:effectRef idx="0">
            <a:schemeClr val="dk1"/>
          </a:effectRef>
          <a:fontRef idx="minor">
            <a:schemeClr val="dk1"/>
          </a:fontRef>
        </p:style>
        <p:txBody>
          <a:bodyPr rtlCol="0" anchor="t">
            <a:normAutofit/>
          </a:bodyPr>
          <a:lstStyle/>
          <a:p>
            <a:pPr algn="just" rtl="1"/>
            <a:r>
              <a:rPr lang="ar-EG" dirty="0" smtClean="0">
                <a:solidFill>
                  <a:prstClr val="black"/>
                </a:solidFill>
              </a:rPr>
              <a:t>5. اختار الحرف التالى ، ثم أنقر على زر موافق . </a:t>
            </a:r>
          </a:p>
          <a:p>
            <a:pPr algn="just" rtl="1"/>
            <a:r>
              <a:rPr lang="ar-EG" dirty="0" smtClean="0">
                <a:solidFill>
                  <a:prstClr val="black"/>
                </a:solidFill>
              </a:rPr>
              <a:t>6. أكرر الخطوة السابقة حتى الانتهاء من إضافة الأحرف المتبقية ، وتكون النتيجة مشابهة لما يظهر فى الشكل 1-4- 3 </a:t>
            </a:r>
            <a:endParaRPr lang="ar-EG" dirty="0">
              <a:solidFill>
                <a:prstClr val="black"/>
              </a:solidFill>
            </a:endParaRPr>
          </a:p>
        </p:txBody>
      </p:sp>
      <p:pic>
        <p:nvPicPr>
          <p:cNvPr id="205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2109788"/>
            <a:ext cx="1371600" cy="263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64193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2050"/>
                                        </p:tgtEl>
                                        <p:attrNameLst>
                                          <p:attrName>style.visibility</p:attrName>
                                        </p:attrNameLst>
                                      </p:cBhvr>
                                      <p:to>
                                        <p:strVal val="visible"/>
                                      </p:to>
                                    </p:set>
                                    <p:anim calcmode="lin" valueType="num">
                                      <p:cBhvr additive="base">
                                        <p:cTn id="11" dur="500" fill="hold"/>
                                        <p:tgtEl>
                                          <p:spTgt spid="2050"/>
                                        </p:tgtEl>
                                        <p:attrNameLst>
                                          <p:attrName>ppt_x</p:attrName>
                                        </p:attrNameLst>
                                      </p:cBhvr>
                                      <p:tavLst>
                                        <p:tav tm="0">
                                          <p:val>
                                            <p:strVal val="1+#ppt_w/2"/>
                                          </p:val>
                                        </p:tav>
                                        <p:tav tm="100000">
                                          <p:val>
                                            <p:strVal val="#ppt_x"/>
                                          </p:val>
                                        </p:tav>
                                      </p:tavLst>
                                    </p:anim>
                                    <p:anim calcmode="lin" valueType="num">
                                      <p:cBhvr additive="base">
                                        <p:cTn id="12" dur="500" fill="hold"/>
                                        <p:tgtEl>
                                          <p:spTgt spid="205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54</a:t>
            </a:r>
            <a:endParaRPr lang="en-US" sz="2000" b="1" dirty="0">
              <a:solidFill>
                <a:prstClr val="black"/>
              </a:solidFill>
            </a:endParaRPr>
          </a:p>
        </p:txBody>
      </p:sp>
      <p:sp>
        <p:nvSpPr>
          <p:cNvPr id="2" name="Rounded Rectangle 1"/>
          <p:cNvSpPr/>
          <p:nvPr/>
        </p:nvSpPr>
        <p:spPr>
          <a:xfrm>
            <a:off x="251520" y="908720"/>
            <a:ext cx="8626811" cy="4536504"/>
          </a:xfrm>
          <a:prstGeom prst="roundRect">
            <a:avLst/>
          </a:prstGeom>
        </p:spPr>
        <p:style>
          <a:lnRef idx="2">
            <a:schemeClr val="dk1"/>
          </a:lnRef>
          <a:fillRef idx="1">
            <a:schemeClr val="lt1"/>
          </a:fillRef>
          <a:effectRef idx="0">
            <a:schemeClr val="dk1"/>
          </a:effectRef>
          <a:fontRef idx="minor">
            <a:schemeClr val="dk1"/>
          </a:fontRef>
        </p:style>
        <p:txBody>
          <a:bodyPr rtlCol="0" anchor="t">
            <a:normAutofit/>
          </a:bodyPr>
          <a:lstStyle/>
          <a:p>
            <a:pPr algn="just" rtl="1"/>
            <a:r>
              <a:rPr lang="ar-EG" dirty="0" smtClean="0">
                <a:solidFill>
                  <a:prstClr val="black"/>
                </a:solidFill>
              </a:rPr>
              <a:t>بعد إضافة الصور إلى لاكائن ، سأتعرف فى الجدول التالى على بعض لبنات التحكم بمظهر الكائن مع ذكر وظيفة كل لبنة . </a:t>
            </a: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628744040"/>
              </p:ext>
            </p:extLst>
          </p:nvPr>
        </p:nvGraphicFramePr>
        <p:xfrm>
          <a:off x="755573" y="1844824"/>
          <a:ext cx="7632850" cy="3078336"/>
        </p:xfrm>
        <a:graphic>
          <a:graphicData uri="http://schemas.openxmlformats.org/drawingml/2006/table">
            <a:tbl>
              <a:tblPr firstRow="1" bandRow="1">
                <a:tableStyleId>{5940675A-B579-460E-94D1-54222C63F5DA}</a:tableStyleId>
              </a:tblPr>
              <a:tblGrid>
                <a:gridCol w="5040563"/>
                <a:gridCol w="2592287"/>
              </a:tblGrid>
              <a:tr h="370840">
                <a:tc>
                  <a:txBody>
                    <a:bodyPr/>
                    <a:lstStyle/>
                    <a:p>
                      <a:pPr algn="ctr" rtl="1"/>
                      <a:r>
                        <a:rPr lang="ar-EG" b="1" dirty="0" smtClean="0"/>
                        <a:t>وظيفتها </a:t>
                      </a:r>
                      <a:endParaRPr lang="en-US" b="1" dirty="0"/>
                    </a:p>
                  </a:txBody>
                  <a:tcPr/>
                </a:tc>
                <a:tc>
                  <a:txBody>
                    <a:bodyPr/>
                    <a:lstStyle/>
                    <a:p>
                      <a:pPr algn="ctr" rtl="1"/>
                      <a:r>
                        <a:rPr lang="ar-EG" b="1" dirty="0" smtClean="0"/>
                        <a:t>لبنة التحكم </a:t>
                      </a:r>
                      <a:endParaRPr lang="en-US" b="1" dirty="0"/>
                    </a:p>
                  </a:txBody>
                  <a:tcPr/>
                </a:tc>
              </a:tr>
              <a:tr h="421248">
                <a:tc>
                  <a:txBody>
                    <a:bodyPr/>
                    <a:lstStyle/>
                    <a:p>
                      <a:pPr algn="ctr" rtl="1"/>
                      <a:r>
                        <a:rPr lang="ar-EG" b="1" dirty="0" smtClean="0"/>
                        <a:t>تغيير المظهر الحالى</a:t>
                      </a:r>
                      <a:r>
                        <a:rPr lang="ar-EG" b="1" baseline="0" dirty="0" smtClean="0"/>
                        <a:t> إلى المظهر المحدد فى القائمة </a:t>
                      </a:r>
                      <a:endParaRPr lang="en-US" b="1" dirty="0"/>
                    </a:p>
                  </a:txBody>
                  <a:tcPr/>
                </a:tc>
                <a:tc>
                  <a:txBody>
                    <a:bodyPr/>
                    <a:lstStyle/>
                    <a:p>
                      <a:pPr algn="ctr" rtl="1"/>
                      <a:endParaRPr lang="en-US" b="1" dirty="0"/>
                    </a:p>
                  </a:txBody>
                  <a:tcPr/>
                </a:tc>
              </a:tr>
              <a:tr h="432048">
                <a:tc>
                  <a:txBody>
                    <a:bodyPr/>
                    <a:lstStyle/>
                    <a:p>
                      <a:pPr algn="ctr" rtl="1"/>
                      <a:r>
                        <a:rPr lang="ar-EG" b="1" dirty="0" smtClean="0"/>
                        <a:t>الانتقال إلى المظهر التالى </a:t>
                      </a:r>
                      <a:endParaRPr lang="en-US" b="1" dirty="0"/>
                    </a:p>
                  </a:txBody>
                  <a:tcPr/>
                </a:tc>
                <a:tc>
                  <a:txBody>
                    <a:bodyPr/>
                    <a:lstStyle/>
                    <a:p>
                      <a:pPr algn="ctr" rtl="1"/>
                      <a:endParaRPr lang="en-US" b="1" dirty="0"/>
                    </a:p>
                  </a:txBody>
                  <a:tcPr/>
                </a:tc>
              </a:tr>
              <a:tr h="370840">
                <a:tc>
                  <a:txBody>
                    <a:bodyPr/>
                    <a:lstStyle/>
                    <a:p>
                      <a:pPr algn="ctr" rtl="1"/>
                      <a:r>
                        <a:rPr lang="ar-EG" b="1" dirty="0" smtClean="0"/>
                        <a:t>تعيد رقم ترتيب المظهر المحدد حاليا </a:t>
                      </a:r>
                      <a:endParaRPr lang="en-US" b="1" dirty="0"/>
                    </a:p>
                  </a:txBody>
                  <a:tcPr/>
                </a:tc>
                <a:tc>
                  <a:txBody>
                    <a:bodyPr/>
                    <a:lstStyle/>
                    <a:p>
                      <a:pPr algn="ctr" rtl="1"/>
                      <a:endParaRPr lang="en-US" b="1" dirty="0"/>
                    </a:p>
                  </a:txBody>
                  <a:tcPr/>
                </a:tc>
              </a:tr>
              <a:tr h="370840">
                <a:tc>
                  <a:txBody>
                    <a:bodyPr/>
                    <a:lstStyle/>
                    <a:p>
                      <a:pPr algn="ctr" rtl="1"/>
                      <a:r>
                        <a:rPr lang="ar-EG" b="1" dirty="0" smtClean="0"/>
                        <a:t>عرض رسالة</a:t>
                      </a:r>
                      <a:r>
                        <a:rPr lang="ar-EG" b="1" baseline="0" dirty="0" smtClean="0"/>
                        <a:t> نصية لمدة زمنية محددة </a:t>
                      </a:r>
                      <a:endParaRPr lang="en-US" b="1" dirty="0"/>
                    </a:p>
                  </a:txBody>
                  <a:tcPr/>
                </a:tc>
                <a:tc>
                  <a:txBody>
                    <a:bodyPr/>
                    <a:lstStyle/>
                    <a:p>
                      <a:pPr algn="ctr" rtl="1"/>
                      <a:endParaRPr lang="en-US" b="1" dirty="0"/>
                    </a:p>
                  </a:txBody>
                  <a:tcPr/>
                </a:tc>
              </a:tr>
              <a:tr h="370840">
                <a:tc>
                  <a:txBody>
                    <a:bodyPr/>
                    <a:lstStyle/>
                    <a:p>
                      <a:pPr algn="ctr" rtl="1"/>
                      <a:r>
                        <a:rPr lang="ar-EG" b="1" dirty="0" smtClean="0"/>
                        <a:t>تغيير الحجم بمقدار معين </a:t>
                      </a:r>
                      <a:endParaRPr lang="en-US" b="1" dirty="0"/>
                    </a:p>
                  </a:txBody>
                  <a:tcPr/>
                </a:tc>
                <a:tc>
                  <a:txBody>
                    <a:bodyPr/>
                    <a:lstStyle/>
                    <a:p>
                      <a:pPr algn="ctr" rtl="1"/>
                      <a:endParaRPr lang="en-US" b="1" dirty="0"/>
                    </a:p>
                  </a:txBody>
                  <a:tcPr/>
                </a:tc>
              </a:tr>
              <a:tr h="370840">
                <a:tc>
                  <a:txBody>
                    <a:bodyPr/>
                    <a:lstStyle/>
                    <a:p>
                      <a:pPr algn="ctr" rtl="1"/>
                      <a:r>
                        <a:rPr lang="ar-EG" b="1" dirty="0" smtClean="0"/>
                        <a:t>جعل الكائن ظاهرا على منصة العرض </a:t>
                      </a:r>
                      <a:endParaRPr lang="en-US" b="1" dirty="0"/>
                    </a:p>
                  </a:txBody>
                  <a:tcPr/>
                </a:tc>
                <a:tc>
                  <a:txBody>
                    <a:bodyPr/>
                    <a:lstStyle/>
                    <a:p>
                      <a:pPr algn="ctr" rtl="1"/>
                      <a:endParaRPr lang="en-US" b="1" dirty="0"/>
                    </a:p>
                  </a:txBody>
                  <a:tcPr/>
                </a:tc>
              </a:tr>
              <a:tr h="370840">
                <a:tc>
                  <a:txBody>
                    <a:bodyPr/>
                    <a:lstStyle/>
                    <a:p>
                      <a:pPr algn="ctr" rtl="1"/>
                      <a:r>
                        <a:rPr lang="ar-EG" b="1" dirty="0" smtClean="0"/>
                        <a:t>إخفاء الكائن </a:t>
                      </a:r>
                      <a:endParaRPr lang="en-US" b="1" dirty="0"/>
                    </a:p>
                  </a:txBody>
                  <a:tcPr/>
                </a:tc>
                <a:tc>
                  <a:txBody>
                    <a:bodyPr/>
                    <a:lstStyle/>
                    <a:p>
                      <a:pPr algn="ctr" rtl="1"/>
                      <a:endParaRPr lang="en-US" b="1" dirty="0"/>
                    </a:p>
                  </a:txBody>
                  <a:tcPr/>
                </a:tc>
              </a:tr>
            </a:tbl>
          </a:graphicData>
        </a:graphic>
      </p:graphicFrame>
      <p:pic>
        <p:nvPicPr>
          <p:cNvPr id="307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19301" y="2250579"/>
            <a:ext cx="120015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04248" y="2636912"/>
            <a:ext cx="624816" cy="39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86001" y="3068960"/>
            <a:ext cx="66675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19301" y="3429000"/>
            <a:ext cx="1200150" cy="345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45168" y="3825230"/>
            <a:ext cx="94297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9"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76256" y="4161112"/>
            <a:ext cx="428625"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19118" y="4588713"/>
            <a:ext cx="3429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856670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3074"/>
                                        </p:tgtEl>
                                        <p:attrNameLst>
                                          <p:attrName>style.visibility</p:attrName>
                                        </p:attrNameLst>
                                      </p:cBhvr>
                                      <p:to>
                                        <p:strVal val="visible"/>
                                      </p:to>
                                    </p:set>
                                    <p:animEffect transition="in" filter="barn(inVertical)">
                                      <p:cBhvr>
                                        <p:cTn id="10" dur="500"/>
                                        <p:tgtEl>
                                          <p:spTgt spid="3074"/>
                                        </p:tgtEl>
                                      </p:cBhvr>
                                    </p:animEffect>
                                  </p:childTnLst>
                                </p:cTn>
                              </p:par>
                              <p:par>
                                <p:cTn id="11" presetID="16" presetClass="entr" presetSubtype="21" fill="hold" nodeType="withEffect">
                                  <p:stCondLst>
                                    <p:cond delay="0"/>
                                  </p:stCondLst>
                                  <p:childTnLst>
                                    <p:set>
                                      <p:cBhvr>
                                        <p:cTn id="12" dur="1" fill="hold">
                                          <p:stCondLst>
                                            <p:cond delay="0"/>
                                          </p:stCondLst>
                                        </p:cTn>
                                        <p:tgtEl>
                                          <p:spTgt spid="3075"/>
                                        </p:tgtEl>
                                        <p:attrNameLst>
                                          <p:attrName>style.visibility</p:attrName>
                                        </p:attrNameLst>
                                      </p:cBhvr>
                                      <p:to>
                                        <p:strVal val="visible"/>
                                      </p:to>
                                    </p:set>
                                    <p:animEffect transition="in" filter="barn(inVertical)">
                                      <p:cBhvr>
                                        <p:cTn id="13" dur="500"/>
                                        <p:tgtEl>
                                          <p:spTgt spid="3075"/>
                                        </p:tgtEl>
                                      </p:cBhvr>
                                    </p:animEffect>
                                  </p:childTnLst>
                                </p:cTn>
                              </p:par>
                              <p:par>
                                <p:cTn id="14" presetID="16" presetClass="entr" presetSubtype="21" fill="hold" nodeType="withEffect">
                                  <p:stCondLst>
                                    <p:cond delay="0"/>
                                  </p:stCondLst>
                                  <p:childTnLst>
                                    <p:set>
                                      <p:cBhvr>
                                        <p:cTn id="15" dur="1" fill="hold">
                                          <p:stCondLst>
                                            <p:cond delay="0"/>
                                          </p:stCondLst>
                                        </p:cTn>
                                        <p:tgtEl>
                                          <p:spTgt spid="3076"/>
                                        </p:tgtEl>
                                        <p:attrNameLst>
                                          <p:attrName>style.visibility</p:attrName>
                                        </p:attrNameLst>
                                      </p:cBhvr>
                                      <p:to>
                                        <p:strVal val="visible"/>
                                      </p:to>
                                    </p:set>
                                    <p:animEffect transition="in" filter="barn(inVertical)">
                                      <p:cBhvr>
                                        <p:cTn id="16" dur="500"/>
                                        <p:tgtEl>
                                          <p:spTgt spid="3076"/>
                                        </p:tgtEl>
                                      </p:cBhvr>
                                    </p:animEffect>
                                  </p:childTnLst>
                                </p:cTn>
                              </p:par>
                              <p:par>
                                <p:cTn id="17" presetID="16" presetClass="entr" presetSubtype="21" fill="hold" nodeType="withEffect">
                                  <p:stCondLst>
                                    <p:cond delay="0"/>
                                  </p:stCondLst>
                                  <p:childTnLst>
                                    <p:set>
                                      <p:cBhvr>
                                        <p:cTn id="18" dur="1" fill="hold">
                                          <p:stCondLst>
                                            <p:cond delay="0"/>
                                          </p:stCondLst>
                                        </p:cTn>
                                        <p:tgtEl>
                                          <p:spTgt spid="3077"/>
                                        </p:tgtEl>
                                        <p:attrNameLst>
                                          <p:attrName>style.visibility</p:attrName>
                                        </p:attrNameLst>
                                      </p:cBhvr>
                                      <p:to>
                                        <p:strVal val="visible"/>
                                      </p:to>
                                    </p:set>
                                    <p:animEffect transition="in" filter="barn(inVertical)">
                                      <p:cBhvr>
                                        <p:cTn id="19" dur="500"/>
                                        <p:tgtEl>
                                          <p:spTgt spid="3077"/>
                                        </p:tgtEl>
                                      </p:cBhvr>
                                    </p:animEffect>
                                  </p:childTnLst>
                                </p:cTn>
                              </p:par>
                              <p:par>
                                <p:cTn id="20" presetID="16" presetClass="entr" presetSubtype="21" fill="hold" nodeType="withEffect">
                                  <p:stCondLst>
                                    <p:cond delay="0"/>
                                  </p:stCondLst>
                                  <p:childTnLst>
                                    <p:set>
                                      <p:cBhvr>
                                        <p:cTn id="21" dur="1" fill="hold">
                                          <p:stCondLst>
                                            <p:cond delay="0"/>
                                          </p:stCondLst>
                                        </p:cTn>
                                        <p:tgtEl>
                                          <p:spTgt spid="3078"/>
                                        </p:tgtEl>
                                        <p:attrNameLst>
                                          <p:attrName>style.visibility</p:attrName>
                                        </p:attrNameLst>
                                      </p:cBhvr>
                                      <p:to>
                                        <p:strVal val="visible"/>
                                      </p:to>
                                    </p:set>
                                    <p:animEffect transition="in" filter="barn(inVertical)">
                                      <p:cBhvr>
                                        <p:cTn id="22" dur="500"/>
                                        <p:tgtEl>
                                          <p:spTgt spid="3078"/>
                                        </p:tgtEl>
                                      </p:cBhvr>
                                    </p:animEffect>
                                  </p:childTnLst>
                                </p:cTn>
                              </p:par>
                              <p:par>
                                <p:cTn id="23" presetID="16" presetClass="entr" presetSubtype="21" fill="hold" nodeType="withEffect">
                                  <p:stCondLst>
                                    <p:cond delay="0"/>
                                  </p:stCondLst>
                                  <p:childTnLst>
                                    <p:set>
                                      <p:cBhvr>
                                        <p:cTn id="24" dur="1" fill="hold">
                                          <p:stCondLst>
                                            <p:cond delay="0"/>
                                          </p:stCondLst>
                                        </p:cTn>
                                        <p:tgtEl>
                                          <p:spTgt spid="3079"/>
                                        </p:tgtEl>
                                        <p:attrNameLst>
                                          <p:attrName>style.visibility</p:attrName>
                                        </p:attrNameLst>
                                      </p:cBhvr>
                                      <p:to>
                                        <p:strVal val="visible"/>
                                      </p:to>
                                    </p:set>
                                    <p:animEffect transition="in" filter="barn(inVertical)">
                                      <p:cBhvr>
                                        <p:cTn id="25" dur="500"/>
                                        <p:tgtEl>
                                          <p:spTgt spid="3079"/>
                                        </p:tgtEl>
                                      </p:cBhvr>
                                    </p:animEffect>
                                  </p:childTnLst>
                                </p:cTn>
                              </p:par>
                              <p:par>
                                <p:cTn id="26" presetID="16" presetClass="entr" presetSubtype="21" fill="hold" nodeType="withEffect">
                                  <p:stCondLst>
                                    <p:cond delay="0"/>
                                  </p:stCondLst>
                                  <p:childTnLst>
                                    <p:set>
                                      <p:cBhvr>
                                        <p:cTn id="27" dur="1" fill="hold">
                                          <p:stCondLst>
                                            <p:cond delay="0"/>
                                          </p:stCondLst>
                                        </p:cTn>
                                        <p:tgtEl>
                                          <p:spTgt spid="3080"/>
                                        </p:tgtEl>
                                        <p:attrNameLst>
                                          <p:attrName>style.visibility</p:attrName>
                                        </p:attrNameLst>
                                      </p:cBhvr>
                                      <p:to>
                                        <p:strVal val="visible"/>
                                      </p:to>
                                    </p:set>
                                    <p:animEffect transition="in" filter="barn(inVertical)">
                                      <p:cBhvr>
                                        <p:cTn id="28" dur="500"/>
                                        <p:tgtEl>
                                          <p:spTgt spid="3080"/>
                                        </p:tgtEl>
                                      </p:cBhvr>
                                    </p:animEffect>
                                  </p:childTnLst>
                                </p:cTn>
                              </p:par>
                              <p:par>
                                <p:cTn id="29" presetID="16" presetClass="entr" presetSubtype="21" fill="hold" nodeType="with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barn(inVertical)">
                                      <p:cBhvr>
                                        <p:cTn id="3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54</a:t>
            </a:r>
            <a:endParaRPr lang="en-US" sz="2000" b="1" dirty="0">
              <a:solidFill>
                <a:prstClr val="black"/>
              </a:solidFill>
            </a:endParaRPr>
          </a:p>
        </p:txBody>
      </p:sp>
      <p:sp>
        <p:nvSpPr>
          <p:cNvPr id="2" name="Rounded Rectangle 1"/>
          <p:cNvSpPr/>
          <p:nvPr/>
        </p:nvSpPr>
        <p:spPr>
          <a:xfrm>
            <a:off x="2699792" y="1196752"/>
            <a:ext cx="6336704" cy="4032448"/>
          </a:xfrm>
          <a:prstGeom prst="roundRect">
            <a:avLst/>
          </a:prstGeom>
        </p:spPr>
        <p:style>
          <a:lnRef idx="2">
            <a:schemeClr val="dk1"/>
          </a:lnRef>
          <a:fillRef idx="1">
            <a:schemeClr val="lt1"/>
          </a:fillRef>
          <a:effectRef idx="0">
            <a:schemeClr val="dk1"/>
          </a:effectRef>
          <a:fontRef idx="minor">
            <a:schemeClr val="dk1"/>
          </a:fontRef>
        </p:style>
        <p:txBody>
          <a:bodyPr rtlCol="0" anchor="ctr">
            <a:normAutofit/>
          </a:bodyPr>
          <a:lstStyle/>
          <a:p>
            <a:pPr marL="342900" indent="-342900" algn="just" rtl="1">
              <a:buFont typeface="Wingdings" pitchFamily="2" charset="2"/>
              <a:buChar char="§"/>
            </a:pPr>
            <a:r>
              <a:rPr lang="ar-EG" sz="2000" b="1" u="sng" dirty="0" smtClean="0">
                <a:solidFill>
                  <a:srgbClr val="C00000"/>
                </a:solidFill>
              </a:rPr>
              <a:t>ثانيا : تغيير خلفية المنصة : </a:t>
            </a:r>
          </a:p>
          <a:p>
            <a:pPr marL="342900" indent="-342900" algn="just" rtl="1">
              <a:buAutoNum type="arabicPeriod"/>
            </a:pPr>
            <a:r>
              <a:rPr lang="ar-EG" dirty="0" smtClean="0">
                <a:solidFill>
                  <a:prstClr val="black"/>
                </a:solidFill>
              </a:rPr>
              <a:t>أحدد أيقونة المنصة من لائحة الكائنات . </a:t>
            </a:r>
          </a:p>
          <a:p>
            <a:pPr marL="342900" indent="-342900" algn="just" rtl="1">
              <a:buAutoNum type="arabicPeriod"/>
            </a:pPr>
            <a:r>
              <a:rPr lang="ar-EG" dirty="0" smtClean="0">
                <a:solidFill>
                  <a:prstClr val="black"/>
                </a:solidFill>
              </a:rPr>
              <a:t>أختار علامة التبويب الخلفيا فى منطقة التحكم كما فى الشمكل 1-4-4 . </a:t>
            </a:r>
          </a:p>
          <a:p>
            <a:pPr marL="342900" indent="-342900" algn="just" rtl="1">
              <a:buAutoNum type="arabicPeriod"/>
            </a:pPr>
            <a:r>
              <a:rPr lang="ar-EG" dirty="0" smtClean="0">
                <a:solidFill>
                  <a:prstClr val="black"/>
                </a:solidFill>
              </a:rPr>
              <a:t>بنفس الطريقة المتبعة لتغيير مظاهر الكائنات يمكن تغيير خلفية المنصة عبر استييراد صورة من ملف مخزن مسبقا على الحاسب أو رسم خلفيةباستخدام محرر الرسم .  </a:t>
            </a:r>
          </a:p>
          <a:p>
            <a:pPr algn="just" rtl="1"/>
            <a:r>
              <a:rPr lang="ar-EG" b="1" dirty="0" smtClean="0">
                <a:solidFill>
                  <a:prstClr val="black"/>
                </a:solidFill>
              </a:rPr>
              <a:t>ملحوظة : </a:t>
            </a:r>
          </a:p>
          <a:p>
            <a:pPr marL="285750" indent="-285750" algn="just" rtl="1">
              <a:buFont typeface="Arial" pitchFamily="34" charset="0"/>
              <a:buChar char="•"/>
            </a:pPr>
            <a:r>
              <a:rPr lang="ar-EG" dirty="0" smtClean="0">
                <a:solidFill>
                  <a:prstClr val="black"/>
                </a:solidFill>
              </a:rPr>
              <a:t>يمكن إضافة أكثر من خلفية لمنصة العمل بحيث يتاح اختيار الخلفية المناسبة و التبديل بينها حسب الرغبة . </a:t>
            </a:r>
          </a:p>
          <a:p>
            <a:pPr marL="285750" indent="-285750" algn="just" rtl="1">
              <a:buFont typeface="Arial" pitchFamily="34" charset="0"/>
              <a:buChar char="•"/>
            </a:pPr>
            <a:r>
              <a:rPr lang="ar-EG" dirty="0" smtClean="0">
                <a:solidFill>
                  <a:prstClr val="black"/>
                </a:solidFill>
              </a:rPr>
              <a:t>حذف أحد لخلفيات : أنقر على زر الحذف بجانب الخلفية المراد حذفها </a:t>
            </a:r>
          </a:p>
        </p:txBody>
      </p:sp>
      <p:pic>
        <p:nvPicPr>
          <p:cNvPr id="4098"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5062" y="2204864"/>
            <a:ext cx="2358706" cy="20528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370174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barn(inVertical)">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arn(inVertic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arn(inVertical)">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arn(inVertical)">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barn(inVertical)">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barn(inVertical)">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barn(inVertical)">
                                      <p:cBhvr>
                                        <p:cTn id="42" dur="500"/>
                                        <p:tgtEl>
                                          <p:spTgt spid="2">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098"/>
                                        </p:tgtEl>
                                        <p:attrNameLst>
                                          <p:attrName>style.visibility</p:attrName>
                                        </p:attrNameLst>
                                      </p:cBhvr>
                                      <p:to>
                                        <p:strVal val="visible"/>
                                      </p:to>
                                    </p:set>
                                    <p:animEffect transition="in" filter="fade">
                                      <p:cBhvr>
                                        <p:cTn id="4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55</a:t>
            </a:r>
            <a:endParaRPr lang="en-US" sz="2000" b="1" dirty="0">
              <a:solidFill>
                <a:prstClr val="black"/>
              </a:solidFill>
            </a:endParaRPr>
          </a:p>
        </p:txBody>
      </p:sp>
      <p:sp>
        <p:nvSpPr>
          <p:cNvPr id="2" name="Rounded Rectangle 1"/>
          <p:cNvSpPr/>
          <p:nvPr/>
        </p:nvSpPr>
        <p:spPr>
          <a:xfrm>
            <a:off x="2699792" y="692696"/>
            <a:ext cx="6336704" cy="5040560"/>
          </a:xfrm>
          <a:prstGeom prst="roundRect">
            <a:avLst/>
          </a:prstGeom>
        </p:spPr>
        <p:style>
          <a:lnRef idx="2">
            <a:schemeClr val="dk1"/>
          </a:lnRef>
          <a:fillRef idx="1">
            <a:schemeClr val="lt1"/>
          </a:fillRef>
          <a:effectRef idx="0">
            <a:schemeClr val="dk1"/>
          </a:effectRef>
          <a:fontRef idx="minor">
            <a:schemeClr val="dk1"/>
          </a:fontRef>
        </p:style>
        <p:txBody>
          <a:bodyPr rtlCol="0" anchor="ctr">
            <a:normAutofit/>
          </a:bodyPr>
          <a:lstStyle/>
          <a:p>
            <a:pPr marL="342900" indent="-342900" algn="just" rtl="1">
              <a:buFont typeface="Wingdings" pitchFamily="2" charset="2"/>
              <a:buChar char="§"/>
            </a:pPr>
            <a:r>
              <a:rPr lang="ar-EG" sz="2000" b="1" u="sng" dirty="0" smtClean="0">
                <a:solidFill>
                  <a:srgbClr val="C00000"/>
                </a:solidFill>
              </a:rPr>
              <a:t>ثالثا : التعامل مع الأصوات : </a:t>
            </a:r>
          </a:p>
          <a:p>
            <a:pPr algn="just" rtl="1"/>
            <a:r>
              <a:rPr lang="ar-EG" dirty="0" smtClean="0">
                <a:solidFill>
                  <a:prstClr val="black"/>
                </a:solidFill>
              </a:rPr>
              <a:t>فى الخطوات التاليىة أقوم باستيراد ملفات الأصوات للأحرف التى قمت بإضافتها : </a:t>
            </a:r>
          </a:p>
          <a:p>
            <a:pPr marL="342900" indent="-342900" algn="just" rtl="1">
              <a:buAutoNum type="arabicPeriod"/>
            </a:pPr>
            <a:r>
              <a:rPr lang="ar-EG" dirty="0" smtClean="0">
                <a:solidFill>
                  <a:prstClr val="black"/>
                </a:solidFill>
              </a:rPr>
              <a:t>أقوم بتديد كائن الحروف . </a:t>
            </a:r>
          </a:p>
          <a:p>
            <a:pPr marL="342900" indent="-342900" algn="just" rtl="1">
              <a:buAutoNum type="arabicPeriod"/>
            </a:pPr>
            <a:r>
              <a:rPr lang="ar-EG" dirty="0" smtClean="0">
                <a:solidFill>
                  <a:prstClr val="black"/>
                </a:solidFill>
              </a:rPr>
              <a:t>أنقر على علامة التبويب الأصوات كما يظهر فى الشكل 1 – 4 – 5 . </a:t>
            </a:r>
          </a:p>
          <a:p>
            <a:pPr marL="342900" indent="-342900" algn="just" rtl="1">
              <a:buAutoNum type="arabicPeriod"/>
            </a:pPr>
            <a:r>
              <a:rPr lang="ar-EG" dirty="0" smtClean="0">
                <a:solidFill>
                  <a:prstClr val="black"/>
                </a:solidFill>
              </a:rPr>
              <a:t>انقر على زر استيراد لتظهعر نافذة تحديد الملف الصوتى . </a:t>
            </a:r>
          </a:p>
          <a:p>
            <a:pPr marL="342900" indent="-342900" algn="just" rtl="1">
              <a:buAutoNum type="arabicPeriod"/>
            </a:pPr>
            <a:r>
              <a:rPr lang="ar-EG" dirty="0" smtClean="0">
                <a:solidFill>
                  <a:prstClr val="black"/>
                </a:solidFill>
              </a:rPr>
              <a:t>انتقل إلى المجلد الذى يحتوى على ملفا الصوت و أحدد ملف الصوت الخاص بالحرف ( </a:t>
            </a:r>
            <a:r>
              <a:rPr lang="en-US" dirty="0" smtClean="0">
                <a:solidFill>
                  <a:prstClr val="black"/>
                </a:solidFill>
              </a:rPr>
              <a:t>a</a:t>
            </a:r>
            <a:r>
              <a:rPr lang="ar-EG" dirty="0" smtClean="0">
                <a:solidFill>
                  <a:prstClr val="black"/>
                </a:solidFill>
              </a:rPr>
              <a:t>) كما يظهر فى الشكل 1 – 4 – 6 ثم أنقر على زر موافق . </a:t>
            </a:r>
          </a:p>
          <a:p>
            <a:pPr marL="342900" indent="-342900" algn="just" rtl="1">
              <a:buAutoNum type="arabicPeriod"/>
            </a:pPr>
            <a:r>
              <a:rPr lang="ar-EG" dirty="0" smtClean="0">
                <a:solidFill>
                  <a:prstClr val="black"/>
                </a:solidFill>
              </a:rPr>
              <a:t>أكرر الخطوة السابقة لإضافة أصوات بقية الحروف و بعد الانتهاء من إضافتها ينبغى أن تكون القائمة مشابهة للشكل 1 – 4 – 7 </a:t>
            </a:r>
          </a:p>
        </p:txBody>
      </p:sp>
      <p:pic>
        <p:nvPicPr>
          <p:cNvPr id="5122"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135" y="1124744"/>
            <a:ext cx="2362200"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760" y="2060848"/>
            <a:ext cx="2266950"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7614" y="3933056"/>
            <a:ext cx="1200150" cy="181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471541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down)">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dow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wipe(down)">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wipe(down)">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wipe(down)">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wipe(down)">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wipe(down)">
                                      <p:cBhvr>
                                        <p:cTn id="42" dur="500"/>
                                        <p:tgtEl>
                                          <p:spTgt spid="2">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5122"/>
                                        </p:tgtEl>
                                        <p:attrNameLst>
                                          <p:attrName>style.visibility</p:attrName>
                                        </p:attrNameLst>
                                      </p:cBhvr>
                                      <p:to>
                                        <p:strVal val="visible"/>
                                      </p:to>
                                    </p:set>
                                    <p:animEffect transition="in" filter="wipe(left)">
                                      <p:cBhvr>
                                        <p:cTn id="47" dur="500"/>
                                        <p:tgtEl>
                                          <p:spTgt spid="5122"/>
                                        </p:tgtEl>
                                      </p:cBhvr>
                                    </p:animEffect>
                                  </p:childTnLst>
                                </p:cTn>
                              </p:par>
                              <p:par>
                                <p:cTn id="48" presetID="22" presetClass="entr" presetSubtype="8" fill="hold" nodeType="withEffect">
                                  <p:stCondLst>
                                    <p:cond delay="0"/>
                                  </p:stCondLst>
                                  <p:childTnLst>
                                    <p:set>
                                      <p:cBhvr>
                                        <p:cTn id="49" dur="1" fill="hold">
                                          <p:stCondLst>
                                            <p:cond delay="0"/>
                                          </p:stCondLst>
                                        </p:cTn>
                                        <p:tgtEl>
                                          <p:spTgt spid="5123"/>
                                        </p:tgtEl>
                                        <p:attrNameLst>
                                          <p:attrName>style.visibility</p:attrName>
                                        </p:attrNameLst>
                                      </p:cBhvr>
                                      <p:to>
                                        <p:strVal val="visible"/>
                                      </p:to>
                                    </p:set>
                                    <p:animEffect transition="in" filter="wipe(left)">
                                      <p:cBhvr>
                                        <p:cTn id="50" dur="500"/>
                                        <p:tgtEl>
                                          <p:spTgt spid="5123"/>
                                        </p:tgtEl>
                                      </p:cBhvr>
                                    </p:animEffect>
                                  </p:childTnLst>
                                </p:cTn>
                              </p:par>
                              <p:par>
                                <p:cTn id="51" presetID="22" presetClass="entr" presetSubtype="8" fill="hold" nodeType="withEffect">
                                  <p:stCondLst>
                                    <p:cond delay="0"/>
                                  </p:stCondLst>
                                  <p:childTnLst>
                                    <p:set>
                                      <p:cBhvr>
                                        <p:cTn id="52" dur="1" fill="hold">
                                          <p:stCondLst>
                                            <p:cond delay="0"/>
                                          </p:stCondLst>
                                        </p:cTn>
                                        <p:tgtEl>
                                          <p:spTgt spid="5124"/>
                                        </p:tgtEl>
                                        <p:attrNameLst>
                                          <p:attrName>style.visibility</p:attrName>
                                        </p:attrNameLst>
                                      </p:cBhvr>
                                      <p:to>
                                        <p:strVal val="visible"/>
                                      </p:to>
                                    </p:set>
                                    <p:animEffect transition="in" filter="wipe(left)">
                                      <p:cBhvr>
                                        <p:cTn id="53" dur="5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56</a:t>
            </a:r>
            <a:endParaRPr lang="en-US" sz="2000" b="1" dirty="0">
              <a:solidFill>
                <a:prstClr val="black"/>
              </a:solidFill>
            </a:endParaRPr>
          </a:p>
        </p:txBody>
      </p:sp>
      <p:sp>
        <p:nvSpPr>
          <p:cNvPr id="2" name="Rounded Rectangle 1"/>
          <p:cNvSpPr/>
          <p:nvPr/>
        </p:nvSpPr>
        <p:spPr>
          <a:xfrm>
            <a:off x="251520" y="1340768"/>
            <a:ext cx="8626811" cy="3834081"/>
          </a:xfrm>
          <a:prstGeom prst="roundRect">
            <a:avLst/>
          </a:prstGeom>
        </p:spPr>
        <p:style>
          <a:lnRef idx="2">
            <a:schemeClr val="dk1"/>
          </a:lnRef>
          <a:fillRef idx="1">
            <a:schemeClr val="lt1"/>
          </a:fillRef>
          <a:effectRef idx="0">
            <a:schemeClr val="dk1"/>
          </a:effectRef>
          <a:fontRef idx="minor">
            <a:schemeClr val="dk1"/>
          </a:fontRef>
        </p:style>
        <p:txBody>
          <a:bodyPr rtlCol="0" anchor="t">
            <a:normAutofit/>
          </a:bodyPr>
          <a:lstStyle/>
          <a:p>
            <a:pPr algn="just" rtl="1"/>
            <a:r>
              <a:rPr lang="ar-EG" dirty="0" smtClean="0">
                <a:solidFill>
                  <a:prstClr val="black"/>
                </a:solidFill>
              </a:rPr>
              <a:t>و فى الجدول التالى سأتعرف على اللبنات التى تمكننى من التعامل مع الأصوات فى المقاطع البرمجية . </a:t>
            </a: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237473906"/>
              </p:ext>
            </p:extLst>
          </p:nvPr>
        </p:nvGraphicFramePr>
        <p:xfrm>
          <a:off x="539552" y="2078505"/>
          <a:ext cx="8136904" cy="2664296"/>
        </p:xfrm>
        <a:graphic>
          <a:graphicData uri="http://schemas.openxmlformats.org/drawingml/2006/table">
            <a:tbl>
              <a:tblPr firstRow="1" bandRow="1">
                <a:tableStyleId>{5940675A-B579-460E-94D1-54222C63F5DA}</a:tableStyleId>
              </a:tblPr>
              <a:tblGrid>
                <a:gridCol w="5976664"/>
                <a:gridCol w="2160240"/>
              </a:tblGrid>
              <a:tr h="370840">
                <a:tc>
                  <a:txBody>
                    <a:bodyPr/>
                    <a:lstStyle/>
                    <a:p>
                      <a:pPr algn="ctr" rtl="1"/>
                      <a:r>
                        <a:rPr lang="ar-EG" b="1" dirty="0" smtClean="0"/>
                        <a:t>وظيفتها </a:t>
                      </a:r>
                      <a:endParaRPr lang="en-US" b="1" dirty="0"/>
                    </a:p>
                  </a:txBody>
                  <a:tcPr/>
                </a:tc>
                <a:tc>
                  <a:txBody>
                    <a:bodyPr/>
                    <a:lstStyle/>
                    <a:p>
                      <a:pPr algn="ctr" rtl="1"/>
                      <a:r>
                        <a:rPr lang="ar-EG" b="1" dirty="0" smtClean="0"/>
                        <a:t>لبنة الصوت </a:t>
                      </a:r>
                      <a:endParaRPr lang="en-US" b="1" dirty="0"/>
                    </a:p>
                  </a:txBody>
                  <a:tcPr/>
                </a:tc>
              </a:tr>
              <a:tr h="493256">
                <a:tc>
                  <a:txBody>
                    <a:bodyPr/>
                    <a:lstStyle/>
                    <a:p>
                      <a:pPr algn="ctr" rtl="1"/>
                      <a:r>
                        <a:rPr lang="ar-EG" b="1" dirty="0" smtClean="0"/>
                        <a:t>تشغيل</a:t>
                      </a:r>
                      <a:r>
                        <a:rPr lang="ar-EG" b="1" baseline="0" dirty="0" smtClean="0"/>
                        <a:t> صوت محدد فى القائمة و الانتظار حتى اتهاءه ثم إمكما المقطع البرمجى </a:t>
                      </a:r>
                      <a:endParaRPr lang="en-US" b="1" dirty="0"/>
                    </a:p>
                  </a:txBody>
                  <a:tcPr/>
                </a:tc>
                <a:tc>
                  <a:txBody>
                    <a:bodyPr/>
                    <a:lstStyle/>
                    <a:p>
                      <a:pPr algn="ctr" rtl="1"/>
                      <a:endParaRPr lang="en-US" b="1" dirty="0"/>
                    </a:p>
                  </a:txBody>
                  <a:tcPr/>
                </a:tc>
              </a:tr>
              <a:tr h="770488">
                <a:tc>
                  <a:txBody>
                    <a:bodyPr/>
                    <a:lstStyle/>
                    <a:p>
                      <a:pPr algn="ctr" rtl="1"/>
                      <a:r>
                        <a:rPr lang="ar-EG" b="1" dirty="0" smtClean="0"/>
                        <a:t>تشغيل</a:t>
                      </a:r>
                      <a:r>
                        <a:rPr lang="ar-EG" b="1" baseline="0" dirty="0" smtClean="0"/>
                        <a:t> الصوت و الاستمرار </a:t>
                      </a:r>
                      <a:endParaRPr lang="en-US" b="1" dirty="0"/>
                    </a:p>
                  </a:txBody>
                  <a:tcPr/>
                </a:tc>
                <a:tc>
                  <a:txBody>
                    <a:bodyPr/>
                    <a:lstStyle/>
                    <a:p>
                      <a:pPr algn="ctr" rtl="1"/>
                      <a:endParaRPr lang="en-US" b="1" dirty="0"/>
                    </a:p>
                  </a:txBody>
                  <a:tcPr/>
                </a:tc>
              </a:tr>
              <a:tr h="597664">
                <a:tc>
                  <a:txBody>
                    <a:bodyPr/>
                    <a:lstStyle/>
                    <a:p>
                      <a:pPr algn="ctr" rtl="1"/>
                      <a:r>
                        <a:rPr lang="ar-EG" b="1" dirty="0" smtClean="0"/>
                        <a:t>تغيير مستوى الصوت ( زيادة / نقصا</a:t>
                      </a:r>
                      <a:r>
                        <a:rPr lang="ar-EG" b="1" baseline="0" dirty="0" smtClean="0"/>
                        <a:t>ن ) حسب القيمة المعطاة </a:t>
                      </a:r>
                      <a:endParaRPr lang="en-US" b="1" dirty="0"/>
                    </a:p>
                  </a:txBody>
                  <a:tcPr/>
                </a:tc>
                <a:tc>
                  <a:txBody>
                    <a:bodyPr/>
                    <a:lstStyle/>
                    <a:p>
                      <a:pPr algn="ctr" rtl="1"/>
                      <a:endParaRPr lang="en-US" b="1" dirty="0"/>
                    </a:p>
                  </a:txBody>
                  <a:tcPr/>
                </a:tc>
              </a:tr>
              <a:tr h="432048">
                <a:tc>
                  <a:txBody>
                    <a:bodyPr/>
                    <a:lstStyle/>
                    <a:p>
                      <a:pPr algn="ctr" rtl="1"/>
                      <a:r>
                        <a:rPr lang="ar-EG" b="1" dirty="0" smtClean="0"/>
                        <a:t>إيقاف كل الأصوات التى تعمل </a:t>
                      </a:r>
                      <a:endParaRPr lang="en-US" b="1" dirty="0"/>
                    </a:p>
                  </a:txBody>
                  <a:tcPr/>
                </a:tc>
                <a:tc>
                  <a:txBody>
                    <a:bodyPr/>
                    <a:lstStyle/>
                    <a:p>
                      <a:pPr algn="ctr" rtl="1"/>
                      <a:endParaRPr lang="en-US" b="1" dirty="0"/>
                    </a:p>
                  </a:txBody>
                  <a:tcPr/>
                </a:tc>
              </a:tr>
            </a:tbl>
          </a:graphicData>
        </a:graphic>
      </p:graphicFrame>
      <p:pic>
        <p:nvPicPr>
          <p:cNvPr id="614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48264" y="2510553"/>
            <a:ext cx="131445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6339" y="3057273"/>
            <a:ext cx="1638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48264" y="3851271"/>
            <a:ext cx="1295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9"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05042" y="4310753"/>
            <a:ext cx="89535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3324443"/>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6146"/>
                                        </p:tgtEl>
                                        <p:attrNameLst>
                                          <p:attrName>style.visibility</p:attrName>
                                        </p:attrNameLst>
                                      </p:cBhvr>
                                      <p:to>
                                        <p:strVal val="visible"/>
                                      </p:to>
                                    </p:set>
                                    <p:animEffect transition="in" filter="fade">
                                      <p:cBhvr>
                                        <p:cTn id="10" dur="500"/>
                                        <p:tgtEl>
                                          <p:spTgt spid="6146"/>
                                        </p:tgtEl>
                                      </p:cBhvr>
                                    </p:animEffect>
                                  </p:childTnLst>
                                </p:cTn>
                              </p:par>
                              <p:par>
                                <p:cTn id="11" presetID="10" presetClass="entr" presetSubtype="0" fill="hold" nodeType="withEffect">
                                  <p:stCondLst>
                                    <p:cond delay="0"/>
                                  </p:stCondLst>
                                  <p:childTnLst>
                                    <p:set>
                                      <p:cBhvr>
                                        <p:cTn id="12" dur="1" fill="hold">
                                          <p:stCondLst>
                                            <p:cond delay="0"/>
                                          </p:stCondLst>
                                        </p:cTn>
                                        <p:tgtEl>
                                          <p:spTgt spid="6147"/>
                                        </p:tgtEl>
                                        <p:attrNameLst>
                                          <p:attrName>style.visibility</p:attrName>
                                        </p:attrNameLst>
                                      </p:cBhvr>
                                      <p:to>
                                        <p:strVal val="visible"/>
                                      </p:to>
                                    </p:set>
                                    <p:animEffect transition="in" filter="fade">
                                      <p:cBhvr>
                                        <p:cTn id="13" dur="500"/>
                                        <p:tgtEl>
                                          <p:spTgt spid="6147"/>
                                        </p:tgtEl>
                                      </p:cBhvr>
                                    </p:animEffect>
                                  </p:childTnLst>
                                </p:cTn>
                              </p:par>
                              <p:par>
                                <p:cTn id="14" presetID="10" presetClass="entr" presetSubtype="0"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par>
                                <p:cTn id="17" presetID="10" presetClass="entr" presetSubtype="0" fill="hold" nodeType="withEffect">
                                  <p:stCondLst>
                                    <p:cond delay="0"/>
                                  </p:stCondLst>
                                  <p:childTnLst>
                                    <p:set>
                                      <p:cBhvr>
                                        <p:cTn id="18" dur="1" fill="hold">
                                          <p:stCondLst>
                                            <p:cond delay="0"/>
                                          </p:stCondLst>
                                        </p:cTn>
                                        <p:tgtEl>
                                          <p:spTgt spid="6148"/>
                                        </p:tgtEl>
                                        <p:attrNameLst>
                                          <p:attrName>style.visibility</p:attrName>
                                        </p:attrNameLst>
                                      </p:cBhvr>
                                      <p:to>
                                        <p:strVal val="visible"/>
                                      </p:to>
                                    </p:set>
                                    <p:animEffect transition="in" filter="fade">
                                      <p:cBhvr>
                                        <p:cTn id="19" dur="500"/>
                                        <p:tgtEl>
                                          <p:spTgt spid="6148"/>
                                        </p:tgtEl>
                                      </p:cBhvr>
                                    </p:animEffect>
                                  </p:childTnLst>
                                </p:cTn>
                              </p:par>
                              <p:par>
                                <p:cTn id="20" presetID="10" presetClass="entr" presetSubtype="0" fill="hold" nodeType="withEffect">
                                  <p:stCondLst>
                                    <p:cond delay="0"/>
                                  </p:stCondLst>
                                  <p:childTnLst>
                                    <p:set>
                                      <p:cBhvr>
                                        <p:cTn id="21" dur="1" fill="hold">
                                          <p:stCondLst>
                                            <p:cond delay="0"/>
                                          </p:stCondLst>
                                        </p:cTn>
                                        <p:tgtEl>
                                          <p:spTgt spid="6149"/>
                                        </p:tgtEl>
                                        <p:attrNameLst>
                                          <p:attrName>style.visibility</p:attrName>
                                        </p:attrNameLst>
                                      </p:cBhvr>
                                      <p:to>
                                        <p:strVal val="visible"/>
                                      </p:to>
                                    </p:set>
                                    <p:animEffect transition="in" filter="fade">
                                      <p:cBhvr>
                                        <p:cTn id="22"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56</a:t>
            </a:r>
            <a:endParaRPr lang="en-US" sz="2000" b="1" dirty="0">
              <a:solidFill>
                <a:prstClr val="black"/>
              </a:solidFill>
            </a:endParaRPr>
          </a:p>
        </p:txBody>
      </p:sp>
      <p:sp>
        <p:nvSpPr>
          <p:cNvPr id="2" name="Rounded Rectangle 1"/>
          <p:cNvSpPr/>
          <p:nvPr/>
        </p:nvSpPr>
        <p:spPr>
          <a:xfrm>
            <a:off x="2322194" y="692696"/>
            <a:ext cx="6714302" cy="5040560"/>
          </a:xfrm>
          <a:prstGeom prst="roundRect">
            <a:avLst/>
          </a:prstGeom>
        </p:spPr>
        <p:style>
          <a:lnRef idx="2">
            <a:schemeClr val="dk1"/>
          </a:lnRef>
          <a:fillRef idx="1">
            <a:schemeClr val="lt1"/>
          </a:fillRef>
          <a:effectRef idx="0">
            <a:schemeClr val="dk1"/>
          </a:effectRef>
          <a:fontRef idx="minor">
            <a:schemeClr val="dk1"/>
          </a:fontRef>
        </p:style>
        <p:txBody>
          <a:bodyPr rtlCol="0" anchor="ctr">
            <a:normAutofit fontScale="92500" lnSpcReduction="20000"/>
          </a:bodyPr>
          <a:lstStyle/>
          <a:p>
            <a:pPr marL="342900" indent="-342900" algn="just" rtl="1">
              <a:lnSpc>
                <a:spcPct val="110000"/>
              </a:lnSpc>
              <a:buFont typeface="Wingdings" pitchFamily="2" charset="2"/>
              <a:buChar char="§"/>
            </a:pPr>
            <a:r>
              <a:rPr lang="ar-EG" sz="2000" b="1" u="sng" dirty="0" smtClean="0">
                <a:solidFill>
                  <a:srgbClr val="C00000"/>
                </a:solidFill>
              </a:rPr>
              <a:t>رابعا الربط بين المظاهر و الأصوات عبر مشروع الحروف المتحركة : </a:t>
            </a:r>
          </a:p>
          <a:p>
            <a:pPr algn="just" rtl="1">
              <a:lnSpc>
                <a:spcPct val="110000"/>
              </a:lnSpc>
            </a:pPr>
            <a:r>
              <a:rPr lang="ar-EG" dirty="0" smtClean="0">
                <a:solidFill>
                  <a:prstClr val="black"/>
                </a:solidFill>
              </a:rPr>
              <a:t>يحتاد المشروع إلى حلقة الوصل بين المظاهر و الأصوات وهو المقطع البرمجةى الذى أحصل عليه بإتلاع الخطوات التالية : </a:t>
            </a:r>
          </a:p>
          <a:p>
            <a:pPr marL="342900" indent="-342900" algn="just" rtl="1">
              <a:lnSpc>
                <a:spcPct val="110000"/>
              </a:lnSpc>
              <a:buAutoNum type="arabicPeriod"/>
            </a:pPr>
            <a:r>
              <a:rPr lang="ar-EG" dirty="0" smtClean="0">
                <a:solidFill>
                  <a:prstClr val="black"/>
                </a:solidFill>
              </a:rPr>
              <a:t>اسحب لبنة ( اعلم الأخضر ) إلى منطقة المقاطع البرمجي . لجعل المقطع البرمجة يبدأ عند النقر على العلم الأخضر . </a:t>
            </a:r>
          </a:p>
          <a:p>
            <a:pPr marL="342900" indent="-342900" algn="just" rtl="1">
              <a:lnSpc>
                <a:spcPct val="110000"/>
              </a:lnSpc>
              <a:buAutoNum type="arabicPeriod"/>
            </a:pPr>
            <a:r>
              <a:rPr lang="ar-EG" dirty="0" smtClean="0">
                <a:solidFill>
                  <a:prstClr val="black"/>
                </a:solidFill>
              </a:rPr>
              <a:t>اسحب لبنة ( انتقل إلى المظهر ) و ألقيها أسفل لبنة العلم لعرض الحرف </a:t>
            </a:r>
            <a:r>
              <a:rPr lang="en-US" dirty="0" smtClean="0">
                <a:solidFill>
                  <a:prstClr val="black"/>
                </a:solidFill>
              </a:rPr>
              <a:t>(A)</a:t>
            </a:r>
            <a:r>
              <a:rPr lang="ar-EG" dirty="0" smtClean="0">
                <a:solidFill>
                  <a:prstClr val="black"/>
                </a:solidFill>
              </a:rPr>
              <a:t>كأول حرف . </a:t>
            </a:r>
          </a:p>
          <a:p>
            <a:pPr marL="342900" indent="-342900" algn="just" rtl="1">
              <a:lnSpc>
                <a:spcPct val="110000"/>
              </a:lnSpc>
              <a:buAutoNum type="arabicPeriod"/>
            </a:pPr>
            <a:r>
              <a:rPr lang="ar-EG" dirty="0" smtClean="0">
                <a:solidFill>
                  <a:prstClr val="black"/>
                </a:solidFill>
              </a:rPr>
              <a:t>اسحب لبنة ( كرر باستمرار ) و ألقيها أسفل اللبنة السابقة . </a:t>
            </a:r>
          </a:p>
          <a:p>
            <a:pPr marL="342900" indent="-342900" algn="just" rtl="1">
              <a:lnSpc>
                <a:spcPct val="110000"/>
              </a:lnSpc>
              <a:buAutoNum type="arabicPeriod"/>
            </a:pPr>
            <a:r>
              <a:rPr lang="ar-EG" dirty="0" smtClean="0">
                <a:solidFill>
                  <a:prstClr val="black"/>
                </a:solidFill>
              </a:rPr>
              <a:t>اسحب لبنة شغل الصوت رقم المظهر و انتظر انتهاءه ) و ألقيها بداخل مربع التكرار . </a:t>
            </a:r>
          </a:p>
          <a:p>
            <a:pPr marL="342900" indent="-342900" algn="just" rtl="1">
              <a:lnSpc>
                <a:spcPct val="110000"/>
              </a:lnSpc>
              <a:buAutoNum type="arabicPeriod"/>
            </a:pPr>
            <a:r>
              <a:rPr lang="ar-EG" dirty="0" smtClean="0">
                <a:solidFill>
                  <a:prstClr val="black"/>
                </a:solidFill>
              </a:rPr>
              <a:t>اسحب لبنة ( رقم المظهر ) و ألقيها فى مربع القائمة داخل اللبنة السابقة لتصبح اللبنة كما فى الشكل 1 – 4 – 8 و ذلك لتشغيل الصوت المترافق مع المظهر الحالى . </a:t>
            </a:r>
          </a:p>
          <a:p>
            <a:pPr marL="342900" indent="-342900" algn="just" rtl="1">
              <a:lnSpc>
                <a:spcPct val="110000"/>
              </a:lnSpc>
              <a:buAutoNum type="arabicPeriod"/>
            </a:pPr>
            <a:r>
              <a:rPr lang="ar-EG" dirty="0" smtClean="0">
                <a:solidFill>
                  <a:prstClr val="black"/>
                </a:solidFill>
              </a:rPr>
              <a:t>اسحب لبنة ( انتظر 1 ثانية ) و ألقيها أسفل اللبنة السابقة ، ثم أغير مدة الانتظار إلى 3 ثوانى . </a:t>
            </a:r>
          </a:p>
          <a:p>
            <a:pPr marL="342900" indent="-342900" algn="just" rtl="1">
              <a:lnSpc>
                <a:spcPct val="110000"/>
              </a:lnSpc>
              <a:buAutoNum type="arabicPeriod"/>
            </a:pPr>
            <a:r>
              <a:rPr lang="ar-EG" dirty="0" smtClean="0">
                <a:solidFill>
                  <a:prstClr val="black"/>
                </a:solidFill>
              </a:rPr>
              <a:t>اسحب لبنة المظهر التالى و ألقيها أسفل اللبنة السابقى لكى يتم الانتقال إلى الحرف التالى </a:t>
            </a:r>
          </a:p>
          <a:p>
            <a:pPr marL="342900" indent="-342900" algn="just" rtl="1">
              <a:lnSpc>
                <a:spcPct val="110000"/>
              </a:lnSpc>
              <a:buAutoNum type="arabicPeriod"/>
            </a:pPr>
            <a:r>
              <a:rPr lang="ar-EG" dirty="0" smtClean="0">
                <a:solidFill>
                  <a:prstClr val="black"/>
                </a:solidFill>
              </a:rPr>
              <a:t>أتأكد من أن المقطع البرمجى مشابه للكشل 1 – 4 – 9 </a:t>
            </a:r>
          </a:p>
          <a:p>
            <a:pPr marL="342900" indent="-342900" algn="just" rtl="1">
              <a:lnSpc>
                <a:spcPct val="110000"/>
              </a:lnSpc>
              <a:buAutoNum type="arabicPeriod"/>
            </a:pPr>
            <a:r>
              <a:rPr lang="ar-EG" dirty="0" smtClean="0">
                <a:solidFill>
                  <a:prstClr val="black"/>
                </a:solidFill>
              </a:rPr>
              <a:t>أشغل المشروع بالضغط على أيقونة العلم الأضخر . </a:t>
            </a:r>
          </a:p>
        </p:txBody>
      </p:sp>
      <p:pic>
        <p:nvPicPr>
          <p:cNvPr id="717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7743" y="1340768"/>
            <a:ext cx="1971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6542" y="2441952"/>
            <a:ext cx="1685925"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3380618"/>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heel(1)">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heel(1)">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heel(1)">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wheel(1)">
                                      <p:cBhvr>
                                        <p:cTn id="22" dur="2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wheel(1)">
                                      <p:cBhvr>
                                        <p:cTn id="27" dur="20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wheel(1)">
                                      <p:cBhvr>
                                        <p:cTn id="32" dur="20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wheel(1)">
                                      <p:cBhvr>
                                        <p:cTn id="37" dur="20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wheel(1)">
                                      <p:cBhvr>
                                        <p:cTn id="42" dur="2000"/>
                                        <p:tgtEl>
                                          <p:spTgt spid="2">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Effect transition="in" filter="wheel(1)">
                                      <p:cBhvr>
                                        <p:cTn id="47" dur="2000"/>
                                        <p:tgtEl>
                                          <p:spTgt spid="2">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2">
                                            <p:txEl>
                                              <p:pRg st="8" end="8"/>
                                            </p:txEl>
                                          </p:spTgt>
                                        </p:tgtEl>
                                        <p:attrNameLst>
                                          <p:attrName>style.visibility</p:attrName>
                                        </p:attrNameLst>
                                      </p:cBhvr>
                                      <p:to>
                                        <p:strVal val="visible"/>
                                      </p:to>
                                    </p:set>
                                    <p:animEffect transition="in" filter="wheel(1)">
                                      <p:cBhvr>
                                        <p:cTn id="52" dur="2000"/>
                                        <p:tgtEl>
                                          <p:spTgt spid="2">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2">
                                            <p:txEl>
                                              <p:pRg st="9" end="9"/>
                                            </p:txEl>
                                          </p:spTgt>
                                        </p:tgtEl>
                                        <p:attrNameLst>
                                          <p:attrName>style.visibility</p:attrName>
                                        </p:attrNameLst>
                                      </p:cBhvr>
                                      <p:to>
                                        <p:strVal val="visible"/>
                                      </p:to>
                                    </p:set>
                                    <p:animEffect transition="in" filter="wheel(1)">
                                      <p:cBhvr>
                                        <p:cTn id="57" dur="2000"/>
                                        <p:tgtEl>
                                          <p:spTgt spid="2">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1" fill="hold" grpId="0" nodeType="clickEffect">
                                  <p:stCondLst>
                                    <p:cond delay="0"/>
                                  </p:stCondLst>
                                  <p:childTnLst>
                                    <p:set>
                                      <p:cBhvr>
                                        <p:cTn id="61" dur="1" fill="hold">
                                          <p:stCondLst>
                                            <p:cond delay="0"/>
                                          </p:stCondLst>
                                        </p:cTn>
                                        <p:tgtEl>
                                          <p:spTgt spid="2">
                                            <p:txEl>
                                              <p:pRg st="10" end="10"/>
                                            </p:txEl>
                                          </p:spTgt>
                                        </p:tgtEl>
                                        <p:attrNameLst>
                                          <p:attrName>style.visibility</p:attrName>
                                        </p:attrNameLst>
                                      </p:cBhvr>
                                      <p:to>
                                        <p:strVal val="visible"/>
                                      </p:to>
                                    </p:set>
                                    <p:animEffect transition="in" filter="wheel(1)">
                                      <p:cBhvr>
                                        <p:cTn id="62" dur="2000"/>
                                        <p:tgtEl>
                                          <p:spTgt spid="2">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nodeType="clickEffect">
                                  <p:stCondLst>
                                    <p:cond delay="0"/>
                                  </p:stCondLst>
                                  <p:childTnLst>
                                    <p:set>
                                      <p:cBhvr>
                                        <p:cTn id="66" dur="1" fill="hold">
                                          <p:stCondLst>
                                            <p:cond delay="0"/>
                                          </p:stCondLst>
                                        </p:cTn>
                                        <p:tgtEl>
                                          <p:spTgt spid="7171"/>
                                        </p:tgtEl>
                                        <p:attrNameLst>
                                          <p:attrName>style.visibility</p:attrName>
                                        </p:attrNameLst>
                                      </p:cBhvr>
                                      <p:to>
                                        <p:strVal val="visible"/>
                                      </p:to>
                                    </p:set>
                                    <p:anim calcmode="lin" valueType="num">
                                      <p:cBhvr>
                                        <p:cTn id="67" dur="500" fill="hold"/>
                                        <p:tgtEl>
                                          <p:spTgt spid="7171"/>
                                        </p:tgtEl>
                                        <p:attrNameLst>
                                          <p:attrName>ppt_w</p:attrName>
                                        </p:attrNameLst>
                                      </p:cBhvr>
                                      <p:tavLst>
                                        <p:tav tm="0">
                                          <p:val>
                                            <p:fltVal val="0"/>
                                          </p:val>
                                        </p:tav>
                                        <p:tav tm="100000">
                                          <p:val>
                                            <p:strVal val="#ppt_w"/>
                                          </p:val>
                                        </p:tav>
                                      </p:tavLst>
                                    </p:anim>
                                    <p:anim calcmode="lin" valueType="num">
                                      <p:cBhvr>
                                        <p:cTn id="68" dur="500" fill="hold"/>
                                        <p:tgtEl>
                                          <p:spTgt spid="7171"/>
                                        </p:tgtEl>
                                        <p:attrNameLst>
                                          <p:attrName>ppt_h</p:attrName>
                                        </p:attrNameLst>
                                      </p:cBhvr>
                                      <p:tavLst>
                                        <p:tav tm="0">
                                          <p:val>
                                            <p:fltVal val="0"/>
                                          </p:val>
                                        </p:tav>
                                        <p:tav tm="100000">
                                          <p:val>
                                            <p:strVal val="#ppt_h"/>
                                          </p:val>
                                        </p:tav>
                                      </p:tavLst>
                                    </p:anim>
                                    <p:animEffect transition="in" filter="fade">
                                      <p:cBhvr>
                                        <p:cTn id="69" dur="500"/>
                                        <p:tgtEl>
                                          <p:spTgt spid="7171"/>
                                        </p:tgtEl>
                                      </p:cBhvr>
                                    </p:animEffect>
                                  </p:childTnLst>
                                </p:cTn>
                              </p:par>
                              <p:par>
                                <p:cTn id="70" presetID="53" presetClass="entr" presetSubtype="16" fill="hold" nodeType="withEffect">
                                  <p:stCondLst>
                                    <p:cond delay="0"/>
                                  </p:stCondLst>
                                  <p:childTnLst>
                                    <p:set>
                                      <p:cBhvr>
                                        <p:cTn id="71" dur="1" fill="hold">
                                          <p:stCondLst>
                                            <p:cond delay="0"/>
                                          </p:stCondLst>
                                        </p:cTn>
                                        <p:tgtEl>
                                          <p:spTgt spid="7170"/>
                                        </p:tgtEl>
                                        <p:attrNameLst>
                                          <p:attrName>style.visibility</p:attrName>
                                        </p:attrNameLst>
                                      </p:cBhvr>
                                      <p:to>
                                        <p:strVal val="visible"/>
                                      </p:to>
                                    </p:set>
                                    <p:anim calcmode="lin" valueType="num">
                                      <p:cBhvr>
                                        <p:cTn id="72" dur="500" fill="hold"/>
                                        <p:tgtEl>
                                          <p:spTgt spid="7170"/>
                                        </p:tgtEl>
                                        <p:attrNameLst>
                                          <p:attrName>ppt_w</p:attrName>
                                        </p:attrNameLst>
                                      </p:cBhvr>
                                      <p:tavLst>
                                        <p:tav tm="0">
                                          <p:val>
                                            <p:fltVal val="0"/>
                                          </p:val>
                                        </p:tav>
                                        <p:tav tm="100000">
                                          <p:val>
                                            <p:strVal val="#ppt_w"/>
                                          </p:val>
                                        </p:tav>
                                      </p:tavLst>
                                    </p:anim>
                                    <p:anim calcmode="lin" valueType="num">
                                      <p:cBhvr>
                                        <p:cTn id="73" dur="500" fill="hold"/>
                                        <p:tgtEl>
                                          <p:spTgt spid="7170"/>
                                        </p:tgtEl>
                                        <p:attrNameLst>
                                          <p:attrName>ppt_h</p:attrName>
                                        </p:attrNameLst>
                                      </p:cBhvr>
                                      <p:tavLst>
                                        <p:tav tm="0">
                                          <p:val>
                                            <p:fltVal val="0"/>
                                          </p:val>
                                        </p:tav>
                                        <p:tav tm="100000">
                                          <p:val>
                                            <p:strVal val="#ppt_h"/>
                                          </p:val>
                                        </p:tav>
                                      </p:tavLst>
                                    </p:anim>
                                    <p:animEffect transition="in" filter="fade">
                                      <p:cBhvr>
                                        <p:cTn id="74"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908</Words>
  <Application>Microsoft Office PowerPoint</Application>
  <PresentationFormat>On-screen Show (4:3)</PresentationFormat>
  <Paragraphs>100</Paragraphs>
  <Slides>11</Slides>
  <Notes>0</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SemSem</dc:creator>
  <cp:lastModifiedBy>SemSem</cp:lastModifiedBy>
  <cp:revision>4</cp:revision>
  <dcterms:created xsi:type="dcterms:W3CDTF">2017-08-04T13:32:14Z</dcterms:created>
  <dcterms:modified xsi:type="dcterms:W3CDTF">2017-08-04T14:09:37Z</dcterms:modified>
</cp:coreProperties>
</file>