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323" r:id="rId2"/>
    <p:sldId id="286" r:id="rId3"/>
    <p:sldId id="325" r:id="rId4"/>
    <p:sldId id="287" r:id="rId5"/>
    <p:sldId id="326" r:id="rId6"/>
    <p:sldId id="327" r:id="rId7"/>
    <p:sldId id="328" r:id="rId8"/>
    <p:sldId id="329" r:id="rId9"/>
    <p:sldId id="258" r:id="rId10"/>
    <p:sldId id="316" r:id="rId11"/>
    <p:sldId id="334" r:id="rId12"/>
    <p:sldId id="348" r:id="rId13"/>
    <p:sldId id="347" r:id="rId14"/>
    <p:sldId id="349" r:id="rId15"/>
    <p:sldId id="335" r:id="rId16"/>
    <p:sldId id="336" r:id="rId17"/>
    <p:sldId id="337" r:id="rId18"/>
    <p:sldId id="338" r:id="rId19"/>
    <p:sldId id="339" r:id="rId20"/>
    <p:sldId id="298" r:id="rId21"/>
    <p:sldId id="322" r:id="rId22"/>
    <p:sldId id="346" r:id="rId23"/>
    <p:sldId id="350" r:id="rId24"/>
    <p:sldId id="351" r:id="rId25"/>
    <p:sldId id="342" r:id="rId26"/>
    <p:sldId id="343" r:id="rId27"/>
    <p:sldId id="352" r:id="rId28"/>
    <p:sldId id="353" r:id="rId29"/>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4035D"/>
  </p:clrMru>
</p:presentationPr>
</file>

<file path=ppt/tableStyles.xml><?xml version="1.0" encoding="utf-8"?>
<a:tblStyleLst xmlns:a="http://schemas.openxmlformats.org/drawingml/2006/main" def="{5C22544A-7EE6-4342-B048-85BDC9FD1C3A}">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EFA8709E-74C2-457E-A526-1D1C0C8C9B50}" type="datetimeFigureOut">
              <a:rPr lang="ar-SA"/>
              <a:pPr>
                <a:defRPr/>
              </a:pPr>
              <a:t>12/01/1440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cs typeface="Arial" pitchFamily="34" charset="0"/>
              </a:defRPr>
            </a:lvl1pPr>
          </a:lstStyle>
          <a:p>
            <a:pPr>
              <a:defRPr/>
            </a:pPr>
            <a:fld id="{C82BEDA2-6E45-414F-BCBC-A55DBEAA688A}" type="slidenum">
              <a:rPr lang="ar-SA"/>
              <a:pPr>
                <a:defRPr/>
              </a:pPr>
              <a:t>‹N°›</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1D48AA-496D-4FFE-84C8-65C0861ECD5E}"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6EA69616-50CF-484D-A01C-28DCDD5ECE3B}" type="datetimeFigureOut">
              <a:rPr lang="ar-EG"/>
              <a:pPr>
                <a:defRPr/>
              </a:pPr>
              <a:t>12/01/1440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0780D7B-1C3D-42FC-8E71-57598F5448B2}" type="slidenum">
              <a:rPr lang="ar-EG"/>
              <a:pPr>
                <a:defRPr/>
              </a:pPr>
              <a:t>‹N°›</a:t>
            </a:fld>
            <a:endParaRPr lang="ar-EG"/>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0710318C-E8CD-4204-9B29-D4F88A414BF1}" type="datetimeFigureOut">
              <a:rPr lang="ar-EG"/>
              <a:pPr>
                <a:defRPr/>
              </a:pPr>
              <a:t>12/01/1440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5EDA110-97A1-4354-A936-5F5888B7F94F}" type="slidenum">
              <a:rPr lang="ar-EG"/>
              <a:pPr>
                <a:defRPr/>
              </a:pPr>
              <a:t>‹N°›</a:t>
            </a:fld>
            <a:endParaRPr lang="ar-EG"/>
          </a:p>
        </p:txBody>
      </p:sp>
    </p:spTree>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9E678899-4DC3-4606-BB93-741FF030EF0E}" type="datetimeFigureOut">
              <a:rPr lang="ar-EG"/>
              <a:pPr>
                <a:defRPr/>
              </a:pPr>
              <a:t>12/01/1440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628A190-F248-44EB-AC0D-E014CC93801B}" type="slidenum">
              <a:rPr lang="ar-EG"/>
              <a:pPr>
                <a:defRPr/>
              </a:pPr>
              <a:t>‹N°›</a:t>
            </a:fld>
            <a:endParaRPr lang="ar-EG"/>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9BE74CF6-3BE7-49C6-AF2B-7CA78DB0E554}" type="datetimeFigureOut">
              <a:rPr lang="ar-EG"/>
              <a:pPr>
                <a:defRPr/>
              </a:pPr>
              <a:t>12/01/1440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DEBA47D-1553-46EE-8E00-19F3FE833E92}" type="slidenum">
              <a:rPr lang="ar-EG"/>
              <a:pPr>
                <a:defRPr/>
              </a:pPr>
              <a:t>‹N°›</a:t>
            </a:fld>
            <a:endParaRPr lang="ar-EG"/>
          </a:p>
        </p:txBody>
      </p:sp>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CC7827-CA55-4713-BD6C-85254FFF0470}" type="datetimeFigureOut">
              <a:rPr lang="ar-EG"/>
              <a:pPr>
                <a:defRPr/>
              </a:pPr>
              <a:t>12/01/1440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4DFAAD75-0F27-4506-BB94-31B328FC7B4E}" type="slidenum">
              <a:rPr lang="ar-EG"/>
              <a:pPr>
                <a:defRPr/>
              </a:pPr>
              <a:t>‹N°›</a:t>
            </a:fld>
            <a:endParaRPr lang="ar-EG"/>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8EA0C4DE-C2CE-4D4A-AC96-9E8470E1956A}" type="datetimeFigureOut">
              <a:rPr lang="ar-EG"/>
              <a:pPr>
                <a:defRPr/>
              </a:pPr>
              <a:t>12/01/1440</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6EB56473-3DE6-47AB-8EAB-88F0497F856E}" type="slidenum">
              <a:rPr lang="ar-EG"/>
              <a:pPr>
                <a:defRPr/>
              </a:pPr>
              <a:t>‹N°›</a:t>
            </a:fld>
            <a:endParaRPr lang="ar-EG"/>
          </a:p>
        </p:txBody>
      </p:sp>
    </p:spTree>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CAD397D2-810A-431C-8F1D-04958297A538}" type="datetimeFigureOut">
              <a:rPr lang="ar-EG"/>
              <a:pPr>
                <a:defRPr/>
              </a:pPr>
              <a:t>12/01/1440</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C7B733CD-50E3-4799-9E4B-789FCB4180A8}" type="slidenum">
              <a:rPr lang="ar-EG"/>
              <a:pPr>
                <a:defRPr/>
              </a:pPr>
              <a:t>‹N°›</a:t>
            </a:fld>
            <a:endParaRPr lang="ar-EG"/>
          </a:p>
        </p:txBody>
      </p:sp>
    </p:spTree>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13D717CA-8EB8-42DA-BB4D-5E45FE35C1D9}" type="datetimeFigureOut">
              <a:rPr lang="ar-EG"/>
              <a:pPr>
                <a:defRPr/>
              </a:pPr>
              <a:t>12/01/1440</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9CA2B3D3-0CC5-4790-A826-93046D961F54}" type="slidenum">
              <a:rPr lang="ar-EG"/>
              <a:pPr>
                <a:defRPr/>
              </a:pPr>
              <a:t>‹N°›</a:t>
            </a:fld>
            <a:endParaRPr lang="ar-EG"/>
          </a:p>
        </p:txBody>
      </p:sp>
    </p:spTree>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B926DB-0A06-40D0-A5A1-139939F7CCDD}" type="datetimeFigureOut">
              <a:rPr lang="ar-EG"/>
              <a:pPr>
                <a:defRPr/>
              </a:pPr>
              <a:t>12/01/1440</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695DBE1E-601D-491E-91A9-A452131A274F}" type="slidenum">
              <a:rPr lang="ar-EG"/>
              <a:pPr>
                <a:defRPr/>
              </a:pPr>
              <a:t>‹N°›</a:t>
            </a:fld>
            <a:endParaRPr lang="ar-EG"/>
          </a:p>
        </p:txBody>
      </p:sp>
    </p:spTree>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01729-ADB1-474B-AA81-2D81DE069811}" type="datetimeFigureOut">
              <a:rPr lang="ar-EG"/>
              <a:pPr>
                <a:defRPr/>
              </a:pPr>
              <a:t>12/01/1440</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023FE970-F034-4ACD-9E13-D11B9FC7958D}" type="slidenum">
              <a:rPr lang="ar-EG"/>
              <a:pPr>
                <a:defRPr/>
              </a:pPr>
              <a:t>‹N°›</a:t>
            </a:fld>
            <a:endParaRPr lang="ar-EG"/>
          </a:p>
        </p:txBody>
      </p:sp>
    </p:spTree>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B000B4-8BE1-4D90-A614-BFD3DCC2F311}" type="datetimeFigureOut">
              <a:rPr lang="ar-EG"/>
              <a:pPr>
                <a:defRPr/>
              </a:pPr>
              <a:t>12/01/1440</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04E26047-FA6C-4329-AAFB-632734240F81}" type="slidenum">
              <a:rPr lang="ar-EG"/>
              <a:pPr>
                <a:defRPr/>
              </a:pPr>
              <a:t>‹N°›</a:t>
            </a:fld>
            <a:endParaRPr lang="ar-EG"/>
          </a:p>
        </p:txBody>
      </p:sp>
    </p:spTree>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t="-25000" b="-2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1BCAA0-49D8-4CA6-816B-43C7342AA5DA}" type="datetimeFigureOut">
              <a:rPr lang="ar-EG"/>
              <a:pPr>
                <a:defRPr/>
              </a:pPr>
              <a:t>12/01/1440</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0C37F5-B30B-4E10-859B-2E4842E14DF6}" type="slidenum">
              <a:rPr lang="ar-EG"/>
              <a:pPr>
                <a:defRPr/>
              </a:pPr>
              <a:t>‹N°›</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hecker/>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4.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6.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8.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0.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24.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6.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7.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28.wav"/><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30.wav"/><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2.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33.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5.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39.wav"/><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audio" Target="../media/audio42.wav"/><Relationship Id="rId2" Type="http://schemas.openxmlformats.org/officeDocument/2006/relationships/audio" Target="../media/audio41.wav"/><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57188" y="511175"/>
            <a:ext cx="8429625" cy="1414463"/>
          </a:xfrm>
          <a:prstGeom prst="rect">
            <a:avLst/>
          </a:prstGeom>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ar-SA" sz="3600" b="1" dirty="0">
                <a:solidFill>
                  <a:srgbClr val="FF0000"/>
                </a:solidFill>
              </a:rPr>
              <a:t>الوحدة الثالثة  </a:t>
            </a:r>
          </a:p>
          <a:p>
            <a:pPr algn="ctr">
              <a:defRPr/>
            </a:pPr>
            <a:r>
              <a:rPr lang="ar-SA" sz="3600" b="1" dirty="0">
                <a:solidFill>
                  <a:srgbClr val="002060"/>
                </a:solidFill>
              </a:rPr>
              <a:t>جهاد المسلمين ضد الصليبين </a:t>
            </a:r>
            <a:r>
              <a:rPr lang="ar-SA" sz="3600" b="1" dirty="0" smtClean="0">
                <a:solidFill>
                  <a:srgbClr val="002060"/>
                </a:solidFill>
              </a:rPr>
              <a:t>والمغول</a:t>
            </a:r>
            <a:endParaRPr lang="ar-SA" sz="3600" b="1" dirty="0">
              <a:solidFill>
                <a:srgbClr val="002060"/>
              </a:solidFill>
            </a:endParaRPr>
          </a:p>
        </p:txBody>
      </p:sp>
      <p:sp>
        <p:nvSpPr>
          <p:cNvPr id="9" name="مستطيل ذو زوايا قطرية مخدوشة 8"/>
          <p:cNvSpPr/>
          <p:nvPr/>
        </p:nvSpPr>
        <p:spPr>
          <a:xfrm>
            <a:off x="1928794" y="2996952"/>
            <a:ext cx="5334000" cy="2133600"/>
          </a:xfrm>
          <a:prstGeom prst="snip2DiagRect">
            <a:avLst>
              <a:gd name="adj1" fmla="val 10455"/>
              <a:gd name="adj2" fmla="val 16667"/>
            </a:avLst>
          </a:prstGeom>
          <a:blipFill>
            <a:blip r:embed="rId4"/>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600" b="1" dirty="0">
                <a:ln w="31550" cmpd="sng">
                  <a:solidFill>
                    <a:schemeClr val="accent6">
                      <a:lumMod val="50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latin typeface="Arial" charset="0"/>
              </a:rPr>
              <a:t>الدرس </a:t>
            </a:r>
            <a:r>
              <a:rPr lang="ar-EG" sz="3600" b="1" dirty="0" err="1">
                <a:ln w="31550" cmpd="sng">
                  <a:solidFill>
                    <a:schemeClr val="accent6">
                      <a:lumMod val="50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latin typeface="Arial" charset="0"/>
              </a:rPr>
              <a:t>ال</a:t>
            </a:r>
            <a:r>
              <a:rPr lang="ar-SA" sz="3600" b="1" dirty="0">
                <a:ln w="31550" cmpd="sng">
                  <a:solidFill>
                    <a:schemeClr val="accent6">
                      <a:lumMod val="50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latin typeface="Arial" charset="0"/>
              </a:rPr>
              <a:t>ثامن</a:t>
            </a:r>
          </a:p>
          <a:p>
            <a:pPr algn="ctr">
              <a:defRPr/>
            </a:pPr>
            <a:endParaRPr lang="ar-SA" sz="3600" b="1" dirty="0">
              <a:ln w="31550" cmpd="sng">
                <a:solidFill>
                  <a:schemeClr val="accent6">
                    <a:lumMod val="50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latin typeface="Arial" charset="0"/>
            </a:endParaRPr>
          </a:p>
          <a:p>
            <a:pPr algn="ctr">
              <a:defRPr/>
            </a:pPr>
            <a:r>
              <a:rPr lang="ar-EG" sz="3600" b="1" dirty="0">
                <a:ln w="31550" cmpd="sng">
                  <a:solidFill>
                    <a:schemeClr val="accent6">
                      <a:lumMod val="50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latin typeface="Arial" charset="0"/>
              </a:rPr>
              <a:t>الغزو المغولي ومواجهته</a:t>
            </a:r>
            <a:endParaRPr lang="en-US" sz="3600" b="1" dirty="0">
              <a:ln w="31550" cmpd="sng">
                <a:solidFill>
                  <a:schemeClr val="accent6">
                    <a:lumMod val="50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latin typeface="Arial"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1 الوحدة.wav"/>
                                        </p:tgtEl>
                                      </p:cMediaNode>
                                    </p:audio>
                                  </p:sub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هم للأسفل 3"/>
          <p:cNvSpPr/>
          <p:nvPr/>
        </p:nvSpPr>
        <p:spPr>
          <a:xfrm>
            <a:off x="1219200" y="533400"/>
            <a:ext cx="3784848" cy="1524000"/>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ar-EG" sz="5400" b="1" spc="50" dirty="0">
                <a:ln w="11430">
                  <a:solidFill>
                    <a:srgbClr val="FFC000"/>
                  </a:solidFill>
                </a:ln>
                <a:solidFill>
                  <a:srgbClr val="FFC000"/>
                </a:solidFill>
                <a:effectLst>
                  <a:outerShdw blurRad="76200" dist="50800" dir="5400000" algn="tl" rotWithShape="0">
                    <a:srgbClr val="000000">
                      <a:alpha val="65000"/>
                    </a:srgbClr>
                  </a:outerShdw>
                </a:effectLst>
              </a:rPr>
              <a:t>للاطلاع</a:t>
            </a:r>
          </a:p>
        </p:txBody>
      </p:sp>
      <p:sp>
        <p:nvSpPr>
          <p:cNvPr id="5" name="مستطيل ذو زوايا قطرية مخدوشة 4"/>
          <p:cNvSpPr/>
          <p:nvPr/>
        </p:nvSpPr>
        <p:spPr>
          <a:xfrm>
            <a:off x="533400" y="2667000"/>
            <a:ext cx="8229600" cy="3733800"/>
          </a:xfrm>
          <a:prstGeom prst="snip2Diag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altLang="zh-CN" sz="3500" b="1" dirty="0">
                <a:ln w="31550" cmpd="sng">
                  <a:solidFill>
                    <a:srgbClr val="FFC000"/>
                  </a:solidFill>
                  <a:prstDash val="solid"/>
                </a:ln>
                <a:solidFill>
                  <a:srgbClr val="FFC000"/>
                </a:solidFill>
                <a:effectLst>
                  <a:outerShdw blurRad="50800" dist="40000" dir="5400000" algn="tl" rotWithShape="0">
                    <a:srgbClr val="000000">
                      <a:shade val="5000"/>
                      <a:satMod val="120000"/>
                      <a:alpha val="33000"/>
                    </a:srgbClr>
                  </a:outerShdw>
                </a:effectLst>
                <a:latin typeface="Arial" pitchFamily="34" charset="0"/>
              </a:rPr>
              <a:t>استباح </a:t>
            </a:r>
            <a:r>
              <a:rPr lang="ar-EG" altLang="zh-CN" sz="3500" b="1" dirty="0" err="1">
                <a:ln w="31550" cmpd="sng">
                  <a:solidFill>
                    <a:srgbClr val="FFC000"/>
                  </a:solidFill>
                  <a:prstDash val="solid"/>
                </a:ln>
                <a:solidFill>
                  <a:srgbClr val="FFC000"/>
                </a:solidFill>
                <a:effectLst>
                  <a:outerShdw blurRad="50800" dist="40000" dir="5400000" algn="tl" rotWithShape="0">
                    <a:srgbClr val="000000">
                      <a:shade val="5000"/>
                      <a:satMod val="120000"/>
                      <a:alpha val="33000"/>
                    </a:srgbClr>
                  </a:outerShdw>
                </a:effectLst>
                <a:latin typeface="Arial" pitchFamily="34" charset="0"/>
              </a:rPr>
              <a:t>هولاك</a:t>
            </a:r>
            <a:r>
              <a:rPr lang="ar-SA" altLang="zh-CN" sz="3500" b="1" dirty="0">
                <a:ln w="31550" cmpd="sng">
                  <a:solidFill>
                    <a:srgbClr val="FFC000"/>
                  </a:solidFill>
                  <a:prstDash val="solid"/>
                </a:ln>
                <a:solidFill>
                  <a:srgbClr val="FFC000"/>
                </a:solidFill>
                <a:effectLst>
                  <a:outerShdw blurRad="50800" dist="40000" dir="5400000" algn="tl" rotWithShape="0">
                    <a:srgbClr val="000000">
                      <a:shade val="5000"/>
                      <a:satMod val="120000"/>
                      <a:alpha val="33000"/>
                    </a:srgbClr>
                  </a:outerShdw>
                </a:effectLst>
                <a:latin typeface="Arial" pitchFamily="34" charset="0"/>
              </a:rPr>
              <a:t>و</a:t>
            </a:r>
            <a:r>
              <a:rPr lang="ar-EG" altLang="zh-CN" sz="3500" b="1" dirty="0">
                <a:ln w="31550" cmpd="sng">
                  <a:solidFill>
                    <a:srgbClr val="FFC000"/>
                  </a:solidFill>
                  <a:prstDash val="solid"/>
                </a:ln>
                <a:solidFill>
                  <a:srgbClr val="FFC000"/>
                </a:solidFill>
                <a:effectLst>
                  <a:outerShdw blurRad="50800" dist="40000" dir="5400000" algn="tl" rotWithShape="0">
                    <a:srgbClr val="000000">
                      <a:shade val="5000"/>
                      <a:satMod val="120000"/>
                      <a:alpha val="33000"/>
                    </a:srgbClr>
                  </a:outerShdw>
                </a:effectLst>
                <a:latin typeface="Arial" pitchFamily="34" charset="0"/>
              </a:rPr>
              <a:t> وجنوده بغداد مدة أربعين يوماً، فنهبوا، وسلبوا، وقتلوا، وأحرقوا المساجد، والدور، والمدارس، والمستشفيات، والكتب، حتى قيل أن نهر دجلة اصطبغ باللونين الأحمر والأسود؛ لكثرة ما ذبح هولاكو من المسلمين، والذي يقدر بحوالي  (800,000 ) شخص.</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14للاطلاع.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5410200" y="457200"/>
            <a:ext cx="2590800" cy="1066800"/>
          </a:xfrm>
          <a:prstGeom prst="plaque">
            <a:avLst/>
          </a:prstGeom>
          <a:blipFill>
            <a:blip r:embed="rId3"/>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1</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5" name="مستطيل ذو زوايا قطرية مخدوشة 4"/>
          <p:cNvSpPr/>
          <p:nvPr/>
        </p:nvSpPr>
        <p:spPr>
          <a:xfrm>
            <a:off x="1643042" y="2071678"/>
            <a:ext cx="5443558" cy="2962284"/>
          </a:xfrm>
          <a:prstGeom prst="snip2DiagRect">
            <a:avLst/>
          </a:prstGeom>
          <a:gradFill flip="none" rotWithShape="1">
            <a:gsLst>
              <a:gs pos="0">
                <a:schemeClr val="accent4">
                  <a:lumMod val="50000"/>
                  <a:tint val="66000"/>
                  <a:satMod val="160000"/>
                </a:schemeClr>
              </a:gs>
              <a:gs pos="50000">
                <a:schemeClr val="accent4">
                  <a:lumMod val="50000"/>
                  <a:tint val="44500"/>
                  <a:satMod val="160000"/>
                </a:schemeClr>
              </a:gs>
              <a:gs pos="100000">
                <a:schemeClr val="accent4">
                  <a:lumMod val="50000"/>
                  <a:tint val="23500"/>
                  <a:satMod val="160000"/>
                </a:schemeClr>
              </a:gs>
            </a:gsLst>
            <a:path path="circle">
              <a:fillToRect r="100000" b="100000"/>
            </a:path>
            <a:tileRect l="-100000" t="-100000"/>
          </a:gradFill>
        </p:spPr>
        <p:style>
          <a:lnRef idx="1">
            <a:schemeClr val="accent4"/>
          </a:lnRef>
          <a:fillRef idx="3">
            <a:schemeClr val="accent4"/>
          </a:fillRef>
          <a:effectRef idx="2">
            <a:schemeClr val="accent4"/>
          </a:effectRef>
          <a:fontRef idx="minor">
            <a:schemeClr val="lt1"/>
          </a:fontRef>
        </p:style>
        <p:txBody>
          <a:bodyPr rtlCol="1"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Low">
              <a:defRPr/>
            </a:pPr>
            <a:r>
              <a:rPr lang="ar-EG"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rPr>
              <a:t>أ- </a:t>
            </a:r>
            <a:r>
              <a:rPr lang="ar-SA"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rPr>
              <a:t>أتتبع السهم ثم أضع دائرة على المدن الإسلامية التي اجتاحها المغول غرباً حتى وصلوا عين جالوت </a:t>
            </a:r>
            <a:r>
              <a:rPr lang="ar-EG"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rPr>
              <a:t>.</a:t>
            </a:r>
            <a:endParaRPr lang="en-US"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15 نشاط.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دبوس زينة 5"/>
          <p:cNvSpPr/>
          <p:nvPr/>
        </p:nvSpPr>
        <p:spPr>
          <a:xfrm>
            <a:off x="5410200" y="457200"/>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Arial Unicode MS" pitchFamily="34" charset="-128"/>
              </a:rPr>
              <a:t>1</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Arial Unicode MS" pitchFamily="34" charset="-128"/>
              <a:cs typeface="Arial" pitchFamily="34" charset="0"/>
            </a:endParaRPr>
          </a:p>
        </p:txBody>
      </p:sp>
      <p:sp>
        <p:nvSpPr>
          <p:cNvPr id="7" name="مستطيل ذو زوايا قطرية مخدوشة 6"/>
          <p:cNvSpPr/>
          <p:nvPr/>
        </p:nvSpPr>
        <p:spPr>
          <a:xfrm>
            <a:off x="3143240" y="2071678"/>
            <a:ext cx="4643470" cy="1390648"/>
          </a:xfrm>
          <a:prstGeom prst="snip2DiagRect">
            <a:avLst/>
          </a:prstGeom>
          <a:gradFill flip="none" rotWithShape="1">
            <a:gsLst>
              <a:gs pos="0">
                <a:schemeClr val="accent4">
                  <a:lumMod val="50000"/>
                  <a:tint val="66000"/>
                  <a:satMod val="160000"/>
                </a:schemeClr>
              </a:gs>
              <a:gs pos="50000">
                <a:schemeClr val="accent4">
                  <a:lumMod val="50000"/>
                  <a:tint val="44500"/>
                  <a:satMod val="160000"/>
                </a:schemeClr>
              </a:gs>
              <a:gs pos="100000">
                <a:schemeClr val="accent4">
                  <a:lumMod val="50000"/>
                  <a:tint val="23500"/>
                  <a:satMod val="160000"/>
                </a:schemeClr>
              </a:gs>
            </a:gsLst>
            <a:path path="circle">
              <a:fillToRect r="100000" b="100000"/>
            </a:path>
            <a:tileRect l="-100000" t="-100000"/>
          </a:gradFill>
        </p:spPr>
        <p:style>
          <a:lnRef idx="1">
            <a:schemeClr val="accent4"/>
          </a:lnRef>
          <a:fillRef idx="3">
            <a:schemeClr val="accent4"/>
          </a:fillRef>
          <a:effectRef idx="2">
            <a:schemeClr val="accent4"/>
          </a:effectRef>
          <a:fontRef idx="minor">
            <a:schemeClr val="lt1"/>
          </a:fontRef>
        </p:style>
        <p:txBody>
          <a:bodyPr rtlCol="1"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Low">
              <a:defRPr/>
            </a:pPr>
            <a:r>
              <a:rPr lang="ar-EG"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latin typeface="Arial" pitchFamily="34" charset="0"/>
              </a:rPr>
              <a:t>ب- </a:t>
            </a:r>
            <a:r>
              <a:rPr lang="ar-SA"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latin typeface="Arial" pitchFamily="34" charset="0"/>
              </a:rPr>
              <a:t>أدون تلك المدن .</a:t>
            </a:r>
            <a:endParaRPr lang="en-US" sz="4000" b="1" dirty="0">
              <a:ln>
                <a:prstDash val="solid"/>
              </a:ln>
              <a:solidFill>
                <a:schemeClr val="tx2">
                  <a:lumMod val="50000"/>
                </a:schemeClr>
              </a:soli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8" name="مستطيل مستدير الزوايا 7"/>
          <p:cNvSpPr/>
          <p:nvPr/>
        </p:nvSpPr>
        <p:spPr>
          <a:xfrm>
            <a:off x="642910" y="3786190"/>
            <a:ext cx="6248400" cy="2514600"/>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justLow">
              <a:defRPr/>
            </a:pPr>
            <a:r>
              <a:rPr lang="ar-SA" altLang="zh-CN" sz="4800" b="1" dirty="0" err="1">
                <a:ln w="10541" cmpd="sng">
                  <a:solidFill>
                    <a:schemeClr val="accent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سمرقند</a:t>
            </a:r>
            <a:r>
              <a:rPr lang="ar-SA" altLang="zh-CN" sz="4800" b="1" dirty="0">
                <a:ln w="10541" cmpd="sng">
                  <a:solidFill>
                    <a:schemeClr val="accent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 – بخارى – </a:t>
            </a:r>
            <a:r>
              <a:rPr lang="ar-SA" altLang="zh-CN" sz="4800" b="1" dirty="0" err="1">
                <a:ln w="10541" cmpd="sng">
                  <a:solidFill>
                    <a:schemeClr val="accent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مرو</a:t>
            </a:r>
            <a:r>
              <a:rPr lang="ar-SA" altLang="zh-CN" sz="4800" b="1" dirty="0">
                <a:ln w="10541" cmpd="sng">
                  <a:solidFill>
                    <a:schemeClr val="accent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 – </a:t>
            </a:r>
            <a:r>
              <a:rPr lang="ar-SA" altLang="zh-CN" sz="4800" b="1" dirty="0" err="1">
                <a:ln w="10541" cmpd="sng">
                  <a:solidFill>
                    <a:schemeClr val="accent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نيسابور</a:t>
            </a:r>
            <a:r>
              <a:rPr lang="ar-SA" altLang="zh-CN" sz="4800" b="1" dirty="0">
                <a:ln w="10541" cmpd="sng">
                  <a:solidFill>
                    <a:schemeClr val="accent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 – الري – بغداد – حلب - دمشق</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16أدون.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17 سمرقن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دبوس زينة 4"/>
          <p:cNvSpPr/>
          <p:nvPr/>
        </p:nvSpPr>
        <p:spPr>
          <a:xfrm>
            <a:off x="5410200" y="457200"/>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2</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endParaRPr>
          </a:p>
        </p:txBody>
      </p:sp>
      <p:sp>
        <p:nvSpPr>
          <p:cNvPr id="6" name="خماسي 5"/>
          <p:cNvSpPr/>
          <p:nvPr/>
        </p:nvSpPr>
        <p:spPr>
          <a:xfrm>
            <a:off x="1500188" y="1709738"/>
            <a:ext cx="6119812" cy="2076450"/>
          </a:xfrm>
          <a:prstGeom prst="homePlate">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4000" b="1" dirty="0">
                <a:solidFill>
                  <a:schemeClr val="bg2">
                    <a:lumMod val="50000"/>
                  </a:schemeClr>
                </a:solidFill>
              </a:rPr>
              <a:t>أ- </a:t>
            </a:r>
            <a:r>
              <a:rPr lang="ar-EG" sz="4000" b="1" dirty="0" err="1">
                <a:solidFill>
                  <a:schemeClr val="bg2">
                    <a:lumMod val="50000"/>
                  </a:schemeClr>
                </a:solidFill>
              </a:rPr>
              <a:t>أ</a:t>
            </a:r>
            <a:r>
              <a:rPr lang="ar-EG" sz="4000" b="1" dirty="0">
                <a:solidFill>
                  <a:schemeClr val="bg2">
                    <a:lumMod val="50000"/>
                  </a:schemeClr>
                </a:solidFill>
              </a:rPr>
              <a:t>ستنتج – من وجهة نظري – الأسباب التي ساعدت المغول على اجتياح بغداد</a:t>
            </a:r>
            <a:endParaRPr lang="en-US" sz="4000" b="1" dirty="0">
              <a:solidFill>
                <a:schemeClr val="bg2">
                  <a:lumMod val="50000"/>
                </a:schemeClr>
              </a:solidFill>
            </a:endParaRPr>
          </a:p>
        </p:txBody>
      </p:sp>
      <p:sp>
        <p:nvSpPr>
          <p:cNvPr id="7" name="مستطيل 6"/>
          <p:cNvSpPr/>
          <p:nvPr/>
        </p:nvSpPr>
        <p:spPr>
          <a:xfrm>
            <a:off x="1500166" y="4214818"/>
            <a:ext cx="5410200" cy="19050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buFont typeface="Arial" pitchFamily="34" charset="0"/>
              <a:buChar char="•"/>
              <a:defRPr/>
            </a:pPr>
            <a:r>
              <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ضعف الخليفة العباسي المستعصم بالله – ضعف المسلمين وتفكك وحدتهم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18نشاط.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3" name="19ضعف.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دبوس زينة 5"/>
          <p:cNvSpPr/>
          <p:nvPr/>
        </p:nvSpPr>
        <p:spPr>
          <a:xfrm>
            <a:off x="6372200" y="260648"/>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2</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7" name="خماسي 6"/>
          <p:cNvSpPr/>
          <p:nvPr/>
        </p:nvSpPr>
        <p:spPr>
          <a:xfrm>
            <a:off x="1874855" y="2204864"/>
            <a:ext cx="6119812" cy="2076450"/>
          </a:xfrm>
          <a:prstGeom prst="homePlate">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1" anchor="ctr"/>
          <a:lstStyle/>
          <a:p>
            <a:pPr algn="justLow">
              <a:defRPr/>
            </a:pPr>
            <a:r>
              <a:rPr lang="ar-EG" sz="3600" b="1" dirty="0">
                <a:solidFill>
                  <a:schemeClr val="bg2">
                    <a:lumMod val="50000"/>
                  </a:schemeClr>
                </a:solidFill>
              </a:rPr>
              <a:t>ب- ما الذي يمكن أن يفعله المسلمون في ذلك الوقت لمنع المغول من السيطرة على بغداد؟</a:t>
            </a:r>
            <a:endParaRPr lang="en-US" sz="3600" b="1" dirty="0">
              <a:solidFill>
                <a:schemeClr val="bg2">
                  <a:lumMod val="50000"/>
                </a:schemeClr>
              </a:solidFill>
            </a:endParaRPr>
          </a:p>
        </p:txBody>
      </p:sp>
      <p:sp>
        <p:nvSpPr>
          <p:cNvPr id="8" name="سداسي 7"/>
          <p:cNvSpPr/>
          <p:nvPr/>
        </p:nvSpPr>
        <p:spPr>
          <a:xfrm>
            <a:off x="2714612" y="4725144"/>
            <a:ext cx="4233652" cy="1333496"/>
          </a:xfrm>
          <a:prstGeom prst="hexagon">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1" anchor="ctr"/>
          <a:lstStyle/>
          <a:p>
            <a:pPr algn="justLow">
              <a:defRPr/>
            </a:pPr>
            <a:r>
              <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الاتحاد ونفذ الفرقة</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0نشاط.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3" name="21الاتحا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سهم للأسفل 4"/>
          <p:cNvSpPr/>
          <p:nvPr/>
        </p:nvSpPr>
        <p:spPr>
          <a:xfrm>
            <a:off x="1219200" y="71414"/>
            <a:ext cx="3784848" cy="1524000"/>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ar-EG" sz="5400" b="1" spc="50" dirty="0">
                <a:ln w="11430">
                  <a:solidFill>
                    <a:srgbClr val="FFC000"/>
                  </a:solidFill>
                </a:ln>
                <a:solidFill>
                  <a:srgbClr val="FFC000"/>
                </a:solidFill>
                <a:effectLst>
                  <a:outerShdw blurRad="76200" dist="50800" dir="5400000" algn="tl" rotWithShape="0">
                    <a:srgbClr val="000000">
                      <a:alpha val="65000"/>
                    </a:srgbClr>
                  </a:outerShdw>
                </a:effectLst>
              </a:rPr>
              <a:t>للاطلاع</a:t>
            </a:r>
          </a:p>
        </p:txBody>
      </p:sp>
      <p:sp>
        <p:nvSpPr>
          <p:cNvPr id="6" name="مستطيل ذو زوايا قطرية مخدوشة 5"/>
          <p:cNvSpPr/>
          <p:nvPr/>
        </p:nvSpPr>
        <p:spPr>
          <a:xfrm>
            <a:off x="533400" y="1714500"/>
            <a:ext cx="8229600" cy="4686300"/>
          </a:xfrm>
          <a:prstGeom prst="snip2Diag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altLang="zh-CN" sz="4000" b="1" u="sng" dirty="0">
                <a:ln w="31550" cmpd="sng">
                  <a:noFill/>
                  <a:prstDash val="solid"/>
                </a:ln>
                <a:solidFill>
                  <a:schemeClr val="tx2">
                    <a:lumMod val="50000"/>
                  </a:schemeClr>
                </a:solidFill>
                <a:effectLst>
                  <a:outerShdw blurRad="50800" dist="40000" dir="5400000" algn="tl" rotWithShape="0">
                    <a:srgbClr val="000000">
                      <a:shade val="5000"/>
                      <a:satMod val="120000"/>
                      <a:alpha val="33000"/>
                    </a:srgbClr>
                  </a:outerShdw>
                </a:effectLst>
                <a:cs typeface="DecoType Naskh" pitchFamily="2" charset="-78"/>
              </a:rPr>
              <a:t>المماليك: </a:t>
            </a:r>
            <a:endParaRPr lang="ar-SA" altLang="zh-CN" sz="4000" b="1" u="sng" dirty="0">
              <a:ln w="31550" cmpd="sng">
                <a:noFill/>
                <a:prstDash val="solid"/>
              </a:ln>
              <a:solidFill>
                <a:schemeClr val="tx2">
                  <a:lumMod val="50000"/>
                </a:schemeClr>
              </a:solidFill>
              <a:effectLst>
                <a:outerShdw blurRad="50800" dist="40000" dir="5400000" algn="tl" rotWithShape="0">
                  <a:srgbClr val="000000">
                    <a:shade val="5000"/>
                    <a:satMod val="120000"/>
                    <a:alpha val="33000"/>
                  </a:srgbClr>
                </a:outerShdw>
              </a:effectLst>
              <a:cs typeface="DecoType Naskh" pitchFamily="2" charset="-78"/>
            </a:endParaRPr>
          </a:p>
          <a:p>
            <a:pPr algn="ctr">
              <a:defRPr/>
            </a:pPr>
            <a:r>
              <a:rPr lang="ar-EG" altLang="zh-CN" sz="4000" b="1" dirty="0">
                <a:ln w="31550" cmpd="sng">
                  <a:noFill/>
                  <a:prstDash val="solid"/>
                </a:ln>
                <a:solidFill>
                  <a:schemeClr val="tx2">
                    <a:lumMod val="50000"/>
                  </a:schemeClr>
                </a:solidFill>
                <a:effectLst>
                  <a:outerShdw blurRad="50800" dist="40000" dir="5400000" algn="tl" rotWithShape="0">
                    <a:srgbClr val="000000">
                      <a:shade val="5000"/>
                      <a:satMod val="120000"/>
                      <a:alpha val="33000"/>
                    </a:srgbClr>
                  </a:outerShdw>
                </a:effectLst>
                <a:cs typeface="DecoType Naskh" pitchFamily="2" charset="-78"/>
              </a:rPr>
              <a:t>هم الأرقاء البيض: كانوا يؤخذون أسرى أثناء  الحرب في بلاد خوارزم، وقد اهتم الأيوبيون  بشرائهم، والعناية بتربيتهم حتى وصلوا أعلى الم</a:t>
            </a:r>
            <a:r>
              <a:rPr lang="ar-SA" altLang="zh-CN" sz="4000" b="1" dirty="0" err="1">
                <a:ln w="31550" cmpd="sng">
                  <a:noFill/>
                  <a:prstDash val="solid"/>
                </a:ln>
                <a:solidFill>
                  <a:schemeClr val="tx2">
                    <a:lumMod val="50000"/>
                  </a:schemeClr>
                </a:solidFill>
                <a:effectLst>
                  <a:outerShdw blurRad="50800" dist="40000" dir="5400000" algn="tl" rotWithShape="0">
                    <a:srgbClr val="000000">
                      <a:shade val="5000"/>
                      <a:satMod val="120000"/>
                      <a:alpha val="33000"/>
                    </a:srgbClr>
                  </a:outerShdw>
                </a:effectLst>
                <a:cs typeface="DecoType Naskh" pitchFamily="2" charset="-78"/>
              </a:rPr>
              <a:t>نا</a:t>
            </a:r>
            <a:r>
              <a:rPr lang="ar-EG" altLang="zh-CN" sz="4000" b="1" dirty="0">
                <a:ln w="31550" cmpd="sng">
                  <a:noFill/>
                  <a:prstDash val="solid"/>
                </a:ln>
                <a:solidFill>
                  <a:schemeClr val="tx2">
                    <a:lumMod val="50000"/>
                  </a:schemeClr>
                </a:solidFill>
                <a:effectLst>
                  <a:outerShdw blurRad="50800" dist="40000" dir="5400000" algn="tl" rotWithShape="0">
                    <a:srgbClr val="000000">
                      <a:shade val="5000"/>
                      <a:satMod val="120000"/>
                      <a:alpha val="33000"/>
                    </a:srgbClr>
                  </a:outerShdw>
                </a:effectLst>
                <a:cs typeface="DecoType Naskh" pitchFamily="2" charset="-78"/>
              </a:rPr>
              <a:t>صب، وقد انتقل إليهم الحكم؛ بسبب تناول شجرة الدر – زوجة – السلطان الأيوبي الكامل – عن الحكم لزوجها الجديد المملوكي عز الدين أيبك، فقامت على يديه  دولة المماليك سنة 648هـ</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4للاطلاع.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1643042" y="1857364"/>
            <a:ext cx="6000792" cy="3000396"/>
          </a:xfrm>
          <a:prstGeom prst="ellipse">
            <a:avLst/>
          </a:prstGeom>
          <a:blipFill>
            <a:blip r:embed="rId3"/>
            <a:tile tx="0" ty="0" sx="100000" sy="100000" flip="none" algn="tl"/>
          </a:blipFill>
          <a:ln>
            <a:noFill/>
          </a:ln>
          <a:effectLst>
            <a:glow rad="228600">
              <a:schemeClr val="accent5">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6000" b="1" dirty="0">
                <a:solidFill>
                  <a:schemeClr val="bg2">
                    <a:lumMod val="25000"/>
                  </a:schemeClr>
                </a:solidFill>
              </a:rPr>
              <a:t>الجهاد الإسلامي ضد المغول</a:t>
            </a:r>
            <a:endParaRPr lang="en-US" sz="6000" b="1" dirty="0">
              <a:solidFill>
                <a:schemeClr val="bg2">
                  <a:lumMod val="25000"/>
                </a:schemeClr>
              </a:solidFill>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2الجها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16407" y="635691"/>
            <a:ext cx="7239748" cy="878681"/>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3500" b="1" dirty="0">
                <a:solidFill>
                  <a:srgbClr val="FF0000"/>
                </a:solidFill>
              </a:rPr>
              <a:t>لماذا توقف المغول بعد الاستيلاء على دمشق؟</a:t>
            </a:r>
          </a:p>
        </p:txBody>
      </p:sp>
      <p:sp>
        <p:nvSpPr>
          <p:cNvPr id="7" name="دبوس زينة 6"/>
          <p:cNvSpPr/>
          <p:nvPr/>
        </p:nvSpPr>
        <p:spPr>
          <a:xfrm>
            <a:off x="360363" y="1916113"/>
            <a:ext cx="8358187" cy="4162425"/>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3600" b="1" dirty="0">
                <a:solidFill>
                  <a:schemeClr val="tx1"/>
                </a:solidFill>
                <a:latin typeface="Arial" pitchFamily="34" charset="0"/>
              </a:rPr>
              <a:t>لما</a:t>
            </a:r>
            <a:r>
              <a:rPr lang="ar-SA" sz="3600" b="1" dirty="0">
                <a:solidFill>
                  <a:schemeClr val="tx1"/>
                </a:solidFill>
                <a:latin typeface="Arial" pitchFamily="34" charset="0"/>
              </a:rPr>
              <a:t> سيطر المغول على دمشق توقف تحركهم عند حدود الدولة المملوكية، </a:t>
            </a:r>
            <a:r>
              <a:rPr lang="ar-SA" sz="3600" b="1" dirty="0" err="1">
                <a:solidFill>
                  <a:schemeClr val="tx1"/>
                </a:solidFill>
                <a:latin typeface="Arial" pitchFamily="34" charset="0"/>
              </a:rPr>
              <a:t>و</a:t>
            </a:r>
            <a:r>
              <a:rPr lang="ar-SA" sz="3600" b="1" dirty="0">
                <a:solidFill>
                  <a:schemeClr val="tx1"/>
                </a:solidFill>
                <a:latin typeface="Arial" pitchFamily="34" charset="0"/>
              </a:rPr>
              <a:t> أرسل هولاكو إلى سلطانها قطز يهدده </a:t>
            </a:r>
            <a:r>
              <a:rPr lang="ar-SA" sz="3600" b="1" dirty="0" err="1">
                <a:solidFill>
                  <a:schemeClr val="tx1"/>
                </a:solidFill>
                <a:latin typeface="Arial" pitchFamily="34" charset="0"/>
              </a:rPr>
              <a:t>و</a:t>
            </a:r>
            <a:r>
              <a:rPr lang="ar-SA" sz="3600" b="1" dirty="0">
                <a:solidFill>
                  <a:schemeClr val="tx1"/>
                </a:solidFill>
                <a:latin typeface="Arial" pitchFamily="34" charset="0"/>
              </a:rPr>
              <a:t> يطلب </a:t>
            </a:r>
            <a:r>
              <a:rPr lang="ar-EG" sz="3600" b="1" dirty="0">
                <a:solidFill>
                  <a:schemeClr val="tx1"/>
                </a:solidFill>
                <a:latin typeface="Arial" pitchFamily="34" charset="0"/>
              </a:rPr>
              <a:t> منه الاستسلام قبل دخول بلاده. فاستشار قطز من يثق برأيهم، فأشاروا عليه بتوحيد الصفوف ورفع راية الجهاد وبالفعل استحث قطز أمراء المماليك على القتال.</a:t>
            </a:r>
            <a:endParaRPr lang="en-US" sz="3600" b="1" dirty="0">
              <a:solidFill>
                <a:schemeClr val="tx1"/>
              </a:solidFill>
              <a:latin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3لماذا.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25 ل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شريط منحني إلى الأسفل 7"/>
          <p:cNvSpPr>
            <a:spLocks noChangeArrowheads="1"/>
          </p:cNvSpPr>
          <p:nvPr/>
        </p:nvSpPr>
        <p:spPr bwMode="auto">
          <a:xfrm>
            <a:off x="3352800" y="76200"/>
            <a:ext cx="5791200" cy="1066800"/>
          </a:xfrm>
          <a:prstGeom prst="ellipseRibbon">
            <a:avLst>
              <a:gd name="adj1" fmla="val 25000"/>
              <a:gd name="adj2" fmla="val 65556"/>
              <a:gd name="adj3" fmla="val 12500"/>
            </a:avLst>
          </a:prstGeom>
          <a:blipFill dpi="0" rotWithShape="1">
            <a:blip r:embed="rId4"/>
            <a:srcRect/>
            <a:tile tx="0" ty="0" sx="100000" sy="100000" flip="none" algn="tl"/>
          </a:blipFill>
          <a:ln w="9525" algn="ctr">
            <a:solidFill>
              <a:schemeClr val="tx1"/>
            </a:solidFill>
            <a:round/>
            <a:headEnd/>
            <a:tailEnd/>
          </a:ln>
        </p:spPr>
        <p:txBody>
          <a:bodyPr/>
          <a:lstStyle/>
          <a:p>
            <a:pPr algn="ctr"/>
            <a:r>
              <a:rPr lang="ar-SA" sz="4000"/>
              <a:t>معركة عين جالوت</a:t>
            </a:r>
            <a:endParaRPr lang="ar-EG" sz="4000"/>
          </a:p>
        </p:txBody>
      </p:sp>
      <p:sp>
        <p:nvSpPr>
          <p:cNvPr id="7" name="مستطيل مستدير الزوايا 6"/>
          <p:cNvSpPr/>
          <p:nvPr/>
        </p:nvSpPr>
        <p:spPr>
          <a:xfrm>
            <a:off x="538163" y="1428750"/>
            <a:ext cx="7962900" cy="5143500"/>
          </a:xfrm>
          <a:prstGeom prst="roundRect">
            <a:avLst/>
          </a:prstGeom>
          <a:gradFill>
            <a:gsLst>
              <a:gs pos="0">
                <a:srgbClr val="CCCCFF"/>
              </a:gs>
              <a:gs pos="17999">
                <a:srgbClr val="99CCFF"/>
              </a:gs>
              <a:gs pos="36000">
                <a:srgbClr val="9966FF"/>
              </a:gs>
              <a:gs pos="61000">
                <a:srgbClr val="CC99FF"/>
              </a:gs>
              <a:gs pos="82001">
                <a:srgbClr val="99CCFF"/>
              </a:gs>
              <a:gs pos="100000">
                <a:srgbClr val="CCCCFF"/>
              </a:gs>
            </a:gsLst>
            <a:lin ang="16200000" scaled="0"/>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ln>
                  <a:prstDash val="solid"/>
                </a:ln>
                <a:solidFill>
                  <a:srgbClr val="7030A0"/>
                </a:solidFill>
                <a:effectLst>
                  <a:outerShdw blurRad="88000" dist="50800" dir="5040000" algn="tl">
                    <a:schemeClr val="accent4">
                      <a:tint val="80000"/>
                      <a:satMod val="250000"/>
                      <a:alpha val="45000"/>
                    </a:schemeClr>
                  </a:outerShdw>
                </a:effectLst>
                <a:latin typeface="Arial" pitchFamily="34" charset="0"/>
              </a:rPr>
              <a:t>جهز قطز جيشاً سار به </a:t>
            </a:r>
            <a:r>
              <a:rPr lang="ar-SA" sz="3200" b="1" dirty="0">
                <a:ln>
                  <a:prstDash val="solid"/>
                </a:ln>
                <a:solidFill>
                  <a:srgbClr val="7030A0"/>
                </a:solidFill>
                <a:effectLst>
                  <a:outerShdw blurRad="88000" dist="50800" dir="5040000" algn="tl">
                    <a:schemeClr val="accent4">
                      <a:tint val="80000"/>
                      <a:satMod val="250000"/>
                      <a:alpha val="45000"/>
                    </a:schemeClr>
                  </a:outerShdw>
                </a:effectLst>
                <a:latin typeface="Arial" pitchFamily="34" charset="0"/>
              </a:rPr>
              <a:t> </a:t>
            </a:r>
            <a:r>
              <a:rPr lang="ar-EG" sz="3200" b="1" dirty="0">
                <a:ln>
                  <a:prstDash val="solid"/>
                </a:ln>
                <a:solidFill>
                  <a:srgbClr val="7030A0"/>
                </a:solidFill>
                <a:effectLst>
                  <a:outerShdw blurRad="88000" dist="50800" dir="5040000" algn="tl">
                    <a:schemeClr val="accent4">
                      <a:tint val="80000"/>
                      <a:satMod val="250000"/>
                      <a:alpha val="45000"/>
                    </a:schemeClr>
                  </a:outerShdw>
                </a:effectLst>
                <a:latin typeface="Arial" pitchFamily="34" charset="0"/>
              </a:rPr>
              <a:t>لمواحهة المغول، وجعل قيادته لقائده ( الظاهر بيبرس)، ثم تولى هو بنفسه فيما بعد قيادة الجيش، والتقى مع المغوال في معركة (عين جالوت) في رمضان سنة (658) هـ، فكانت معركة حاسمة انتهت بانتصار  المسلمين، وأوقفت الزحف المغول  على العالم الإسلامي والعالم أجمع، وكانت عاملاً مساعداً في دخول عدد كبير من المغول الإسلام، ونشره في مجتمعاتهم بعد أن تعرفوا على مبادئه السمحة، ومشاركتهم فيما بعد في الدفاع عن الإسلام والمسلمين، الشكل (32)</a:t>
            </a:r>
            <a:endParaRPr lang="en-US" sz="3200" b="1" dirty="0">
              <a:ln>
                <a:prstDash val="solid"/>
              </a:ln>
              <a:solidFill>
                <a:srgbClr val="7030A0"/>
              </a:soli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6 معركة.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27 جه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3929058" y="500042"/>
            <a:ext cx="4414855" cy="5357850"/>
          </a:xfrm>
          <a:prstGeom prst="ellipse">
            <a:avLst/>
          </a:prstGeom>
          <a:ln>
            <a:noFill/>
          </a:ln>
          <a:effectLst>
            <a:softEdge rad="112500"/>
          </a:effectLst>
        </p:spPr>
      </p:pic>
      <p:sp>
        <p:nvSpPr>
          <p:cNvPr id="4" name="دبوس زينة 3"/>
          <p:cNvSpPr/>
          <p:nvPr/>
        </p:nvSpPr>
        <p:spPr>
          <a:xfrm>
            <a:off x="357158" y="2928934"/>
            <a:ext cx="3143272" cy="2000264"/>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شكل  (30) زحف المغول </a:t>
            </a:r>
            <a:r>
              <a:rPr lang="ar-SA"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و</a:t>
            </a: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 معركة عين جالوت</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1000"/>
                                        <p:tgtEl>
                                          <p:spTgt spid="11265"/>
                                        </p:tgtEl>
                                      </p:cBhvr>
                                    </p:animEffect>
                                    <p:anim calcmode="lin" valueType="num">
                                      <p:cBhvr>
                                        <p:cTn id="8" dur="1000" fill="hold"/>
                                        <p:tgtEl>
                                          <p:spTgt spid="11265"/>
                                        </p:tgtEl>
                                        <p:attrNameLst>
                                          <p:attrName>ppt_x</p:attrName>
                                        </p:attrNameLst>
                                      </p:cBhvr>
                                      <p:tavLst>
                                        <p:tav tm="0">
                                          <p:val>
                                            <p:strVal val="#ppt_x"/>
                                          </p:val>
                                        </p:tav>
                                        <p:tav tm="100000">
                                          <p:val>
                                            <p:strVal val="#ppt_x"/>
                                          </p:val>
                                        </p:tav>
                                      </p:tavLst>
                                    </p:anim>
                                    <p:anim calcmode="lin" valueType="num">
                                      <p:cBhvr>
                                        <p:cTn id="9" dur="1000" fill="hold"/>
                                        <p:tgtEl>
                                          <p:spTgt spid="1126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28 شكل.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2" name="28 شك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جسم مشطوف الحواف 2"/>
          <p:cNvSpPr/>
          <p:nvPr/>
        </p:nvSpPr>
        <p:spPr>
          <a:xfrm>
            <a:off x="857224" y="1285860"/>
            <a:ext cx="7747224" cy="4429156"/>
          </a:xfrm>
          <a:prstGeom prst="bevel">
            <a:avLst/>
          </a:prstGeom>
          <a:ln/>
        </p:spPr>
        <p:style>
          <a:lnRef idx="2">
            <a:schemeClr val="accent2"/>
          </a:lnRef>
          <a:fillRef idx="1">
            <a:schemeClr val="lt1"/>
          </a:fillRef>
          <a:effectRef idx="0">
            <a:schemeClr val="accent2"/>
          </a:effectRef>
          <a:fontRef idx="minor">
            <a:schemeClr val="dk1"/>
          </a:fontRef>
        </p:style>
        <p:txBody>
          <a:bodyPr rtlCol="1" anchor="ctr"/>
          <a:lstStyle/>
          <a:p>
            <a:pPr marL="685800" indent="-685800" algn="just">
              <a:buFont typeface="Wingdings" pitchFamily="2" charset="2"/>
              <a:buChar char="q"/>
              <a:defRPr/>
            </a:pPr>
            <a:r>
              <a:rPr lang="ar-EG" sz="4500" b="1" dirty="0">
                <a:ln w="31550" cmpd="sng">
                  <a:noFill/>
                  <a:prstDash val="solid"/>
                </a:ln>
                <a:solidFill>
                  <a:schemeClr val="tx2">
                    <a:lumMod val="50000"/>
                  </a:schemeClr>
                </a:solidFill>
                <a:effectLst>
                  <a:innerShdw blurRad="63500" dist="50800" dir="18900000">
                    <a:prstClr val="black">
                      <a:alpha val="50000"/>
                    </a:prstClr>
                  </a:innerShdw>
                </a:effectLst>
                <a:latin typeface="Arial" pitchFamily="34" charset="0"/>
              </a:rPr>
              <a:t>ما الذي ترتب على اجتياح المغول للعالم الإسلامي؟</a:t>
            </a:r>
            <a:endParaRPr lang="en-US" sz="4500" b="1" dirty="0">
              <a:ln w="31550" cmpd="sng">
                <a:noFill/>
                <a:prstDash val="solid"/>
              </a:ln>
              <a:solidFill>
                <a:schemeClr val="tx2">
                  <a:lumMod val="50000"/>
                </a:schemeClr>
              </a:solidFill>
              <a:effectLst>
                <a:innerShdw blurRad="63500" dist="50800" dir="18900000">
                  <a:prstClr val="black">
                    <a:alpha val="50000"/>
                  </a:prstClr>
                </a:innerShdw>
              </a:effectLst>
              <a:latin typeface="Arial" pitchFamily="34" charset="0"/>
            </a:endParaRPr>
          </a:p>
          <a:p>
            <a:pPr algn="just">
              <a:defRPr/>
            </a:pPr>
            <a:endParaRPr lang="en-US" sz="4500" b="1" dirty="0">
              <a:ln w="31550" cmpd="sng">
                <a:noFill/>
                <a:prstDash val="solid"/>
              </a:ln>
              <a:solidFill>
                <a:schemeClr val="tx2">
                  <a:lumMod val="50000"/>
                </a:schemeClr>
              </a:solidFill>
              <a:effectLst>
                <a:innerShdw blurRad="63500" dist="50800" dir="18900000">
                  <a:prstClr val="black">
                    <a:alpha val="50000"/>
                  </a:prstClr>
                </a:innerShdw>
              </a:effectLst>
              <a:latin typeface="Arial" pitchFamily="34" charset="0"/>
            </a:endParaRPr>
          </a:p>
          <a:p>
            <a:pPr marL="685800" indent="-685800" algn="just">
              <a:buFont typeface="Wingdings" pitchFamily="2" charset="2"/>
              <a:buChar char="q"/>
              <a:defRPr/>
            </a:pPr>
            <a:r>
              <a:rPr lang="ar-EG" sz="4500" b="1" dirty="0">
                <a:ln w="31550" cmpd="sng">
                  <a:noFill/>
                  <a:prstDash val="solid"/>
                </a:ln>
                <a:solidFill>
                  <a:schemeClr val="tx2">
                    <a:lumMod val="50000"/>
                  </a:schemeClr>
                </a:solidFill>
                <a:effectLst>
                  <a:innerShdw blurRad="63500" dist="50800" dir="18900000">
                    <a:prstClr val="black">
                      <a:alpha val="50000"/>
                    </a:prstClr>
                  </a:innerShdw>
                </a:effectLst>
                <a:latin typeface="Arial" pitchFamily="34" charset="0"/>
              </a:rPr>
              <a:t>كيف كان موقف المسلمين من الغزو المغولي</a:t>
            </a:r>
            <a:r>
              <a:rPr lang="ar-SA" sz="4500" b="1" dirty="0">
                <a:ln w="31550" cmpd="sng">
                  <a:noFill/>
                  <a:prstDash val="solid"/>
                </a:ln>
                <a:solidFill>
                  <a:schemeClr val="tx2">
                    <a:lumMod val="50000"/>
                  </a:schemeClr>
                </a:solidFill>
                <a:effectLst>
                  <a:innerShdw blurRad="63500" dist="50800" dir="18900000">
                    <a:prstClr val="black">
                      <a:alpha val="50000"/>
                    </a:prstClr>
                  </a:innerShdw>
                </a:effectLst>
                <a:latin typeface="Arial" pitchFamily="34" charset="0"/>
              </a:rPr>
              <a:t>؟</a:t>
            </a:r>
            <a:endParaRPr lang="en-US" sz="4500" b="1" dirty="0">
              <a:ln w="31550" cmpd="sng">
                <a:noFill/>
                <a:prstDash val="solid"/>
              </a:ln>
              <a:solidFill>
                <a:schemeClr val="tx2">
                  <a:lumMod val="50000"/>
                </a:schemeClr>
              </a:solidFill>
              <a:effectLst>
                <a:innerShdw blurRad="63500" dist="50800" dir="18900000">
                  <a:prstClr val="black">
                    <a:alpha val="50000"/>
                  </a:prstClr>
                </a:innerShdw>
              </a:effectLst>
              <a:latin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هم للأسفل 3"/>
          <p:cNvSpPr/>
          <p:nvPr/>
        </p:nvSpPr>
        <p:spPr>
          <a:xfrm>
            <a:off x="1219200" y="71414"/>
            <a:ext cx="4000872" cy="1524000"/>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ar-EG" sz="5400" b="1" spc="50" dirty="0">
                <a:ln w="11430">
                  <a:solidFill>
                    <a:srgbClr val="FFC000"/>
                  </a:solidFill>
                </a:ln>
                <a:solidFill>
                  <a:srgbClr val="FFC000"/>
                </a:solidFill>
                <a:effectLst>
                  <a:outerShdw blurRad="76200" dist="50800" dir="5400000" algn="tl" rotWithShape="0">
                    <a:srgbClr val="000000">
                      <a:alpha val="65000"/>
                    </a:srgbClr>
                  </a:outerShdw>
                </a:effectLst>
              </a:rPr>
              <a:t>للاطلاع</a:t>
            </a:r>
          </a:p>
        </p:txBody>
      </p:sp>
      <p:sp>
        <p:nvSpPr>
          <p:cNvPr id="6" name="دبوس زينة 5"/>
          <p:cNvSpPr/>
          <p:nvPr/>
        </p:nvSpPr>
        <p:spPr>
          <a:xfrm>
            <a:off x="500034" y="2000240"/>
            <a:ext cx="8143932" cy="4233874"/>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rPr>
              <a:t>خطب السلطان قطز في جنوده قبل المعركة قائلاً:</a:t>
            </a:r>
            <a:endParaRPr lang="en-US"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ndParaRPr>
          </a:p>
          <a:p>
            <a:pPr algn="ctr">
              <a:defRPr/>
            </a:pPr>
            <a:r>
              <a:rPr lang="ar-EG"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rPr>
              <a:t>((يا أمراء المسلمين، كلم زمان تأكلون أموال بيت المال، وأنتم للجهاد </a:t>
            </a:r>
            <a:r>
              <a:rPr lang="ar-EG" sz="3600"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rPr>
              <a:t>كلرهون</a:t>
            </a:r>
            <a:r>
              <a:rPr lang="ar-EG"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rPr>
              <a:t>، وأنا </a:t>
            </a:r>
            <a:r>
              <a:rPr lang="ar-EG" sz="3600"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rPr>
              <a:t>متوحة</a:t>
            </a:r>
            <a:r>
              <a:rPr lang="ar-EG"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rPr>
              <a:t> فمن اختار الجهاد يصاحبني، ومن  لم يختر ذلك يرجع إلي بيته فإن الله مطلع عليه، وخطيئة حريم المسلمين في رقاب المتأخرين)).</a:t>
            </a:r>
            <a:endParaRPr lang="en-US"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29 للاطلاع.wav"/>
                                        </p:tgtEl>
                                      </p:cMediaNode>
                                    </p:audio>
                                  </p:sub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دبوس زينة 5"/>
          <p:cNvSpPr/>
          <p:nvPr/>
        </p:nvSpPr>
        <p:spPr>
          <a:xfrm>
            <a:off x="5410200" y="457200"/>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3</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7" name="مستطيل مستدير الزوايا 6"/>
          <p:cNvSpPr/>
          <p:nvPr/>
        </p:nvSpPr>
        <p:spPr>
          <a:xfrm>
            <a:off x="1214414" y="1857364"/>
            <a:ext cx="6724672" cy="232886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rPr>
              <a:t>أ- ما القرارات التي اتخذها قطز لصد الخطر المغولي؟</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
        <p:nvSpPr>
          <p:cNvPr id="10" name="خماسي 9"/>
          <p:cNvSpPr/>
          <p:nvPr/>
        </p:nvSpPr>
        <p:spPr>
          <a:xfrm>
            <a:off x="2357438" y="4572000"/>
            <a:ext cx="4700587" cy="895350"/>
          </a:xfrm>
          <a:prstGeom prst="homePlate">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justLow">
              <a:defRPr/>
            </a:pPr>
            <a:r>
              <a:rPr lang="ar-SA" sz="4400" b="1" dirty="0">
                <a:solidFill>
                  <a:schemeClr val="bg2">
                    <a:lumMod val="50000"/>
                  </a:schemeClr>
                </a:solidFill>
                <a:cs typeface="DecoType Naskh" pitchFamily="2" charset="-78"/>
              </a:rPr>
              <a:t>رفع راية الجهاد وقتال المغول </a:t>
            </a:r>
            <a:endParaRPr lang="en-US" sz="4400" b="1" dirty="0">
              <a:solidFill>
                <a:schemeClr val="bg2">
                  <a:lumMod val="50000"/>
                </a:schemeClr>
              </a:solidFill>
              <a:cs typeface="DecoType Naskh" pitchFamily="2" charset="-78"/>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0 نشاط.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3" name="31رف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دبوس زينة 5"/>
          <p:cNvSpPr/>
          <p:nvPr/>
        </p:nvSpPr>
        <p:spPr>
          <a:xfrm>
            <a:off x="5410200" y="457200"/>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3</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7" name="مستطيل مستدير الزوايا 6"/>
          <p:cNvSpPr/>
          <p:nvPr/>
        </p:nvSpPr>
        <p:spPr>
          <a:xfrm>
            <a:off x="1214414" y="1857364"/>
            <a:ext cx="6724672" cy="232886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spcBef>
                <a:spcPts val="0"/>
              </a:spcBef>
              <a:spcAft>
                <a:spcPts val="0"/>
              </a:spcAft>
              <a:defRPr/>
            </a:pPr>
            <a:r>
              <a:rPr lang="ar-EG"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ب- على ماذا استبد قطز في اتخاذ القرارات؟</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p:txBody>
      </p:sp>
      <p:sp>
        <p:nvSpPr>
          <p:cNvPr id="9" name="خماسي 8"/>
          <p:cNvSpPr/>
          <p:nvPr/>
        </p:nvSpPr>
        <p:spPr>
          <a:xfrm>
            <a:off x="1514475" y="4572000"/>
            <a:ext cx="6272213" cy="1500188"/>
          </a:xfrm>
          <a:prstGeom prst="homePlate">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ctr">
              <a:spcBef>
                <a:spcPts val="1200"/>
              </a:spcBef>
              <a:defRPr/>
            </a:pPr>
            <a:r>
              <a:rPr lang="ar-SA" sz="4400" b="1" dirty="0">
                <a:solidFill>
                  <a:schemeClr val="bg2">
                    <a:lumMod val="50000"/>
                  </a:schemeClr>
                </a:solidFill>
                <a:cs typeface="DecoType Naskh" pitchFamily="2" charset="-78"/>
              </a:rPr>
              <a:t>على مشورة من يثق برأيهم من العلماء ورجال الدولة .</a:t>
            </a:r>
            <a:endParaRPr lang="en-US" sz="4400" b="1" dirty="0">
              <a:solidFill>
                <a:schemeClr val="bg2">
                  <a:lumMod val="50000"/>
                </a:schemeClr>
              </a:solidFill>
              <a:cs typeface="DecoType Naskh" pitchFamily="2" charset="-78"/>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2 على.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33على.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158750" y="4438650"/>
            <a:ext cx="8734425" cy="2209800"/>
          </a:xfrm>
          <a:prstGeom prst="rect">
            <a:avLst/>
          </a:prstGeom>
          <a:noFill/>
          <a:ln w="9525">
            <a:noFill/>
            <a:miter lim="800000"/>
            <a:headEnd/>
            <a:tailEnd/>
          </a:ln>
          <a:effectLst>
            <a:glow rad="101600">
              <a:schemeClr val="accent6">
                <a:satMod val="175000"/>
                <a:alpha val="40000"/>
              </a:schemeClr>
            </a:glow>
          </a:effectLst>
        </p:spPr>
      </p:pic>
      <p:sp>
        <p:nvSpPr>
          <p:cNvPr id="5" name="دبوس زينة 4"/>
          <p:cNvSpPr/>
          <p:nvPr/>
        </p:nvSpPr>
        <p:spPr>
          <a:xfrm>
            <a:off x="5410200" y="457200"/>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3</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6" name="مستطيل مستدير الزوايا 5"/>
          <p:cNvSpPr/>
          <p:nvPr/>
        </p:nvSpPr>
        <p:spPr>
          <a:xfrm>
            <a:off x="1214414" y="1857364"/>
            <a:ext cx="6724672" cy="232886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Low">
              <a:spcBef>
                <a:spcPts val="600"/>
              </a:spcBef>
              <a:spcAft>
                <a:spcPts val="600"/>
              </a:spcAft>
              <a:defRPr/>
            </a:pP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rPr>
              <a:t>ج</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rPr>
              <a:t>- أظلل على الخط الزمني التالي الفترة التاريخية التي تزامن فيها الغزو الصليبي والمغولي على العالم الإسلامي وفق ما تعلمت.  </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4 أظلل.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938"/>
                                        </p:tgtEl>
                                        <p:attrNameLst>
                                          <p:attrName>style.visibility</p:attrName>
                                        </p:attrNameLst>
                                      </p:cBhvr>
                                      <p:to>
                                        <p:strVal val="visible"/>
                                      </p:to>
                                    </p:set>
                                    <p:animEffect transition="in" filter="fade">
                                      <p:cBhvr>
                                        <p:cTn id="14" dur="1000"/>
                                        <p:tgtEl>
                                          <p:spTgt spid="39938"/>
                                        </p:tgtEl>
                                      </p:cBhvr>
                                    </p:animEffect>
                                    <p:anim calcmode="lin" valueType="num">
                                      <p:cBhvr>
                                        <p:cTn id="15" dur="1000" fill="hold"/>
                                        <p:tgtEl>
                                          <p:spTgt spid="39938"/>
                                        </p:tgtEl>
                                        <p:attrNameLst>
                                          <p:attrName>ppt_x</p:attrName>
                                        </p:attrNameLst>
                                      </p:cBhvr>
                                      <p:tavLst>
                                        <p:tav tm="0">
                                          <p:val>
                                            <p:strVal val="#ppt_x"/>
                                          </p:val>
                                        </p:tav>
                                        <p:tav tm="100000">
                                          <p:val>
                                            <p:strVal val="#ppt_x"/>
                                          </p:val>
                                        </p:tav>
                                      </p:tavLst>
                                    </p:anim>
                                    <p:anim calcmode="lin" valueType="num">
                                      <p:cBhvr>
                                        <p:cTn id="16"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دبوس زينة 5"/>
          <p:cNvSpPr/>
          <p:nvPr/>
        </p:nvSpPr>
        <p:spPr>
          <a:xfrm>
            <a:off x="6228184" y="332656"/>
            <a:ext cx="2590800" cy="1066800"/>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3</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7" name="مستطيل مستدير الزوايا 6"/>
          <p:cNvSpPr/>
          <p:nvPr/>
        </p:nvSpPr>
        <p:spPr>
          <a:xfrm>
            <a:off x="1211263" y="1406525"/>
            <a:ext cx="6724650" cy="2328863"/>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Low">
              <a:spcBef>
                <a:spcPts val="0"/>
              </a:spcBef>
              <a:spcAft>
                <a:spcPts val="0"/>
              </a:spcAft>
              <a:defRPr/>
            </a:pPr>
            <a:r>
              <a:rPr lang="ar-SA" sz="3600" dirty="0">
                <a:solidFill>
                  <a:schemeClr val="tx1"/>
                </a:solidFill>
              </a:rPr>
              <a:t>د- أسجل ما الذي يمكن أن يحدث لو اتحد الطرفان (الصليبيون والمغول) على قتال المسلمين </a:t>
            </a:r>
            <a:r>
              <a:rPr lang="ar-EG" sz="3600" dirty="0">
                <a:solidFill>
                  <a:schemeClr val="tx1"/>
                </a:solidFill>
              </a:rPr>
              <a:t>؟</a:t>
            </a:r>
            <a:endParaRPr lang="en-US" sz="3600" dirty="0">
              <a:solidFill>
                <a:schemeClr val="tx1"/>
              </a:solidFill>
            </a:endParaRPr>
          </a:p>
        </p:txBody>
      </p:sp>
      <p:sp>
        <p:nvSpPr>
          <p:cNvPr id="9" name="سحابة 8"/>
          <p:cNvSpPr/>
          <p:nvPr/>
        </p:nvSpPr>
        <p:spPr>
          <a:xfrm>
            <a:off x="179388" y="3886200"/>
            <a:ext cx="8639175" cy="2828925"/>
          </a:xfrm>
          <a:prstGeom prst="cloud">
            <a:avLst/>
          </a:prstGeom>
          <a:blipFill>
            <a:blip r:embed="rId5" cstate="print"/>
            <a:stretch>
              <a:fillRect/>
            </a:stretch>
          </a:blipFill>
          <a:ln>
            <a:solidFill>
              <a:schemeClr val="tx1"/>
            </a:solidFill>
          </a:ln>
        </p:spPr>
        <p:style>
          <a:lnRef idx="2">
            <a:schemeClr val="accent1">
              <a:shade val="50000"/>
            </a:schemeClr>
          </a:lnRef>
          <a:fillRef idx="33554433">
            <a:schemeClr val="accent1"/>
          </a:fillRef>
          <a:effectRef idx="0">
            <a:schemeClr val="accent1"/>
          </a:effectRef>
          <a:fontRef idx="minor">
            <a:schemeClr val="lt1"/>
          </a:fontRef>
        </p:style>
        <p:txBody>
          <a:bodyPr anchor="ctr"/>
          <a:lstStyle/>
          <a:p>
            <a:pPr algn="ctr">
              <a:defRPr/>
            </a:pPr>
            <a:r>
              <a:rPr lang="ar-SA" sz="4000" b="1" dirty="0">
                <a:ln>
                  <a:prstDash val="solid"/>
                </a:ln>
                <a:solidFill>
                  <a:srgbClr val="7030A0"/>
                </a:solidFill>
                <a:effectLst>
                  <a:outerShdw blurRad="88000" dist="50800" dir="5040000" algn="tl">
                    <a:schemeClr val="accent4">
                      <a:tint val="80000"/>
                      <a:satMod val="250000"/>
                      <a:alpha val="45000"/>
                    </a:schemeClr>
                  </a:outerShdw>
                </a:effectLst>
                <a:cs typeface="DecoType Naskh Extensions" pitchFamily="2" charset="-78"/>
              </a:rPr>
              <a:t>قد يسيطرون على العالم الإسلامي , أو يتحد المسلمون ويشكلون جبهة موحدة ضد العدو المتحالف</a:t>
            </a:r>
            <a:endParaRPr lang="en-US" sz="4000" b="1" dirty="0">
              <a:ln>
                <a:prstDash val="solid"/>
              </a:ln>
              <a:solidFill>
                <a:srgbClr val="7030A0"/>
              </a:solidFill>
              <a:effectLst>
                <a:outerShdw blurRad="88000" dist="50800" dir="5040000" algn="tl">
                  <a:schemeClr val="accent4">
                    <a:tint val="80000"/>
                    <a:satMod val="250000"/>
                    <a:alpha val="45000"/>
                  </a:schemeClr>
                </a:outerShdw>
              </a:effectLst>
              <a:cs typeface="DecoType Naskh Extensions" pitchFamily="2" charset="-78"/>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5 أسجل.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36 ق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285720" y="1428736"/>
            <a:ext cx="8510622" cy="48958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0">
              <a:defRPr/>
            </a:pP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1- </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سقوط الخلافة العباسية في بغداد وقتل آخر خليفة عباسي.</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a:p>
            <a:pPr algn="ctr" rtl="0">
              <a:defRPr/>
            </a:pP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2- </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تدمير بغداد مركز الخلافة الإسلامية وعاصمتها.</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a:p>
            <a:pPr algn="ctr" rtl="0">
              <a:defRPr/>
            </a:pP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 </a:t>
            </a: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3- </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انتقال مركز الخلافة الإسلامية إلي القاهرة (لماذا)؟</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a:p>
            <a:pPr algn="ctr" rtl="0">
              <a:defRPr/>
            </a:pP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4- </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تدمير مراكز الحضارة الإسلامية، وإتلاف الكثير من العلوم والمعارف.</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a:p>
            <a:pPr algn="ctr" rtl="0">
              <a:defRPr/>
            </a:pP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5- </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اتحاد كلمة المسلمين وترك الخلافات والعودة إلي الجهاد.</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a:p>
            <a:pPr algn="ctr" rtl="0">
              <a:defRPr/>
            </a:pP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6- </a:t>
            </a:r>
            <a:r>
              <a:rPr lang="ar-EG"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rPr>
              <a:t>دخول عدد كبير من المغول في الإسلام والذود عنه. ومشاركتهم في نشره</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DecoType Naskh Variants" pitchFamily="2" charset="-78"/>
            </a:endParaRPr>
          </a:p>
        </p:txBody>
      </p:sp>
      <p:sp>
        <p:nvSpPr>
          <p:cNvPr id="5" name="سحابة 4"/>
          <p:cNvSpPr/>
          <p:nvPr/>
        </p:nvSpPr>
        <p:spPr>
          <a:xfrm>
            <a:off x="1071563" y="214313"/>
            <a:ext cx="7543800" cy="838200"/>
          </a:xfrm>
          <a:prstGeom prst="cloud">
            <a:avLst/>
          </a:prstGeom>
          <a:blipFill>
            <a:blip r:embed="rId4"/>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3600" b="1" dirty="0">
                <a:solidFill>
                  <a:schemeClr val="tx2">
                    <a:lumMod val="50000"/>
                  </a:schemeClr>
                </a:solidFill>
                <a:cs typeface="DecoType Naskh" pitchFamily="2" charset="-78"/>
              </a:rPr>
              <a:t>نتائج الغزو المغولي على بلاد المسلمين</a:t>
            </a:r>
            <a:endParaRPr lang="en-US" sz="3600" b="1" dirty="0">
              <a:solidFill>
                <a:schemeClr val="tx2">
                  <a:lumMod val="50000"/>
                </a:schemeClr>
              </a:solidFill>
              <a:cs typeface="DecoType Naskh" pitchFamily="2" charset="-78"/>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7 نتائج.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38 سقوط.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دبوس زينة 4"/>
          <p:cNvSpPr/>
          <p:nvPr/>
        </p:nvSpPr>
        <p:spPr>
          <a:xfrm>
            <a:off x="6643702" y="285728"/>
            <a:ext cx="2214578" cy="781048"/>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4</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7" name="Parallelogram 14"/>
          <p:cNvSpPr>
            <a:spLocks noChangeArrowheads="1"/>
          </p:cNvSpPr>
          <p:nvPr/>
        </p:nvSpPr>
        <p:spPr bwMode="auto">
          <a:xfrm>
            <a:off x="142844" y="39466"/>
            <a:ext cx="6286544" cy="1027310"/>
          </a:xfrm>
          <a:prstGeom prst="parallelogram">
            <a:avLst>
              <a:gd name="adj" fmla="val 1264"/>
            </a:avLst>
          </a:prstGeom>
          <a:ln>
            <a:headEnd/>
            <a:tailEn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chor="ctr"/>
          <a:lstStyle/>
          <a:p>
            <a:pPr algn="ctr" rtl="0" fontAlgn="auto">
              <a:spcBef>
                <a:spcPts val="0"/>
              </a:spcBef>
              <a:spcAft>
                <a:spcPts val="0"/>
              </a:spcAft>
              <a:defRPr/>
            </a:pPr>
            <a:r>
              <a:rPr lang="ar-EG" sz="2800" b="1" dirty="0">
                <a:solidFill>
                  <a:schemeClr val="tx2">
                    <a:lumMod val="50000"/>
                  </a:schemeClr>
                </a:solidFill>
              </a:rPr>
              <a:t>أ- </a:t>
            </a:r>
            <a:r>
              <a:rPr lang="ar-EG" sz="2800" b="1" dirty="0" err="1">
                <a:solidFill>
                  <a:schemeClr val="tx2">
                    <a:lumMod val="50000"/>
                  </a:schemeClr>
                </a:solidFill>
              </a:rPr>
              <a:t>أ</a:t>
            </a:r>
            <a:r>
              <a:rPr lang="ar-EG" sz="2800" b="1" dirty="0">
                <a:solidFill>
                  <a:schemeClr val="tx2">
                    <a:lumMod val="50000"/>
                  </a:schemeClr>
                </a:solidFill>
              </a:rPr>
              <a:t>صنف النتائج السابقة إلي إيجابية وسلبية على بلاد المسلمين في الجدول التالي:</a:t>
            </a:r>
            <a:endParaRPr lang="en-US" sz="2800" b="1" dirty="0">
              <a:solidFill>
                <a:schemeClr val="tx2">
                  <a:lumMod val="50000"/>
                </a:schemeClr>
              </a:solidFill>
              <a:cs typeface="Arial" pitchFamily="34" charset="0"/>
            </a:endParaRPr>
          </a:p>
        </p:txBody>
      </p:sp>
      <p:graphicFrame>
        <p:nvGraphicFramePr>
          <p:cNvPr id="8" name="جدول 7"/>
          <p:cNvGraphicFramePr>
            <a:graphicFrameLocks noGrp="1"/>
          </p:cNvGraphicFramePr>
          <p:nvPr/>
        </p:nvGraphicFramePr>
        <p:xfrm>
          <a:off x="642938" y="1196975"/>
          <a:ext cx="7858125" cy="6218238"/>
        </p:xfrm>
        <a:graphic>
          <a:graphicData uri="http://schemas.openxmlformats.org/drawingml/2006/table">
            <a:tbl>
              <a:tblPr rtl="1" firstRow="1" bandRow="1">
                <a:tableStyleId>{912C8C85-51F0-491E-9774-3900AFEF0FD7}</a:tableStyleId>
              </a:tblPr>
              <a:tblGrid>
                <a:gridCol w="3929063"/>
                <a:gridCol w="3929063"/>
              </a:tblGrid>
              <a:tr h="640106">
                <a:tc>
                  <a:txBody>
                    <a:bodyPr/>
                    <a:lstStyle/>
                    <a:p>
                      <a:pPr algn="ctr" rtl="1"/>
                      <a:r>
                        <a:rPr lang="ar-SA" sz="3600" dirty="0" smtClean="0"/>
                        <a:t>النتائج</a:t>
                      </a:r>
                      <a:r>
                        <a:rPr lang="ar-SA" sz="3600" baseline="0" dirty="0" smtClean="0"/>
                        <a:t> الايجابية </a:t>
                      </a:r>
                      <a:endParaRPr lang="ar-SA" sz="3600" dirty="0">
                        <a:solidFill>
                          <a:schemeClr val="tx2">
                            <a:lumMod val="50000"/>
                          </a:schemeClr>
                        </a:solidFill>
                        <a:cs typeface="Arial" pitchFamily="34" charset="0"/>
                      </a:endParaRPr>
                    </a:p>
                  </a:txBody>
                  <a:tcPr marL="91439" marR="91439" marT="45718" marB="45718"/>
                </a:tc>
                <a:tc>
                  <a:txBody>
                    <a:bodyPr/>
                    <a:lstStyle/>
                    <a:p>
                      <a:pPr algn="ctr" rtl="1"/>
                      <a:r>
                        <a:rPr lang="ar-SA" sz="3600" dirty="0" smtClean="0"/>
                        <a:t>النتائج</a:t>
                      </a:r>
                      <a:r>
                        <a:rPr lang="ar-SA" sz="3600" baseline="0" dirty="0" smtClean="0"/>
                        <a:t> السلبية</a:t>
                      </a:r>
                      <a:endParaRPr lang="ar-SA" sz="3600" dirty="0">
                        <a:solidFill>
                          <a:schemeClr val="tx2">
                            <a:lumMod val="50000"/>
                          </a:schemeClr>
                        </a:solidFill>
                        <a:cs typeface="Arial" pitchFamily="34" charset="0"/>
                      </a:endParaRPr>
                    </a:p>
                  </a:txBody>
                  <a:tcPr marL="91439" marR="91439" marT="45718" marB="45718"/>
                </a:tc>
              </a:tr>
              <a:tr h="5578132">
                <a:tc>
                  <a:txBody>
                    <a:bodyPr/>
                    <a:lstStyle/>
                    <a:p>
                      <a:pPr algn="ctr" rtl="1">
                        <a:buFontTx/>
                        <a:buChar char="-"/>
                      </a:pPr>
                      <a:r>
                        <a:rPr lang="ar-SA" sz="3600" dirty="0" smtClean="0"/>
                        <a:t>اتحاد كلمة</a:t>
                      </a:r>
                      <a:r>
                        <a:rPr lang="ar-SA" sz="3600" baseline="0" dirty="0" smtClean="0"/>
                        <a:t> المسلمين وترك الخلافات والعودة إلى الجهاد .</a:t>
                      </a:r>
                    </a:p>
                    <a:p>
                      <a:pPr algn="ctr" rtl="1">
                        <a:buFontTx/>
                        <a:buChar char="-"/>
                      </a:pPr>
                      <a:r>
                        <a:rPr lang="ar-SA" sz="3600" baseline="0" dirty="0" smtClean="0"/>
                        <a:t> توقف الخطر المغولي على العالم الإسلامي والعالم أجمع .</a:t>
                      </a:r>
                    </a:p>
                    <a:p>
                      <a:pPr algn="ctr" rtl="1">
                        <a:buFontTx/>
                        <a:buChar char="-"/>
                      </a:pPr>
                      <a:r>
                        <a:rPr lang="ar-SA" sz="3600" baseline="0" dirty="0" smtClean="0"/>
                        <a:t> دخول عدد كبير من المغول في الإسلام ومشاركتهم في الذود عنه .</a:t>
                      </a:r>
                      <a:endParaRPr lang="ar-SA" sz="3600" b="1" dirty="0">
                        <a:latin typeface="Arial" pitchFamily="34" charset="0"/>
                        <a:cs typeface="Arial" pitchFamily="34" charset="0"/>
                      </a:endParaRPr>
                    </a:p>
                  </a:txBody>
                  <a:tcPr marL="91439" marR="91439" marT="45718" marB="45718"/>
                </a:tc>
                <a:tc>
                  <a:txBody>
                    <a:bodyPr/>
                    <a:lstStyle/>
                    <a:p>
                      <a:pPr algn="ctr" rtl="1">
                        <a:buFontTx/>
                        <a:buChar char="-"/>
                      </a:pPr>
                      <a:r>
                        <a:rPr lang="ar-SA" sz="3600" dirty="0" smtClean="0"/>
                        <a:t>سقوط بغداد مركز وعاصمة الخلافة الإسلامية .</a:t>
                      </a:r>
                    </a:p>
                    <a:p>
                      <a:pPr algn="ctr" rtl="1">
                        <a:buFontTx/>
                        <a:buChar char="-"/>
                      </a:pPr>
                      <a:r>
                        <a:rPr lang="ar-SA" sz="3600" dirty="0" smtClean="0"/>
                        <a:t> انتقال</a:t>
                      </a:r>
                      <a:r>
                        <a:rPr lang="ar-SA" sz="3600" baseline="0" dirty="0" smtClean="0"/>
                        <a:t> مركز الخلافة الإسلامية إلى القاهرة .</a:t>
                      </a:r>
                    </a:p>
                    <a:p>
                      <a:pPr algn="ctr" rtl="1">
                        <a:buFontTx/>
                        <a:buChar char="-"/>
                      </a:pPr>
                      <a:r>
                        <a:rPr lang="ar-SA" sz="3600" baseline="0" dirty="0" smtClean="0"/>
                        <a:t> القضاء على الكثير من العلوم والمعارف ومراكز الحضارة الإسلامية .</a:t>
                      </a:r>
                      <a:endParaRPr lang="ar-SA" sz="3600" b="1" dirty="0">
                        <a:latin typeface="Arial" pitchFamily="34" charset="0"/>
                        <a:cs typeface="Arial" pitchFamily="34" charset="0"/>
                      </a:endParaRPr>
                    </a:p>
                  </a:txBody>
                  <a:tcPr marL="91439" marR="91439" marT="45718" marB="45718"/>
                </a:tc>
              </a:tr>
            </a:tbl>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9 نشاط.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3" name="40 النتائج.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دبوس زينة 6"/>
          <p:cNvSpPr/>
          <p:nvPr/>
        </p:nvSpPr>
        <p:spPr>
          <a:xfrm>
            <a:off x="6643702" y="285728"/>
            <a:ext cx="2214578" cy="781048"/>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4</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8" name="Parallelogram 14"/>
          <p:cNvSpPr>
            <a:spLocks noChangeArrowheads="1"/>
          </p:cNvSpPr>
          <p:nvPr/>
        </p:nvSpPr>
        <p:spPr bwMode="auto">
          <a:xfrm>
            <a:off x="1071538" y="1714488"/>
            <a:ext cx="6643734" cy="1928826"/>
          </a:xfrm>
          <a:prstGeom prst="parallelogram">
            <a:avLst>
              <a:gd name="adj" fmla="val 1264"/>
            </a:avLst>
          </a:prstGeom>
          <a:gradFill>
            <a:gsLst>
              <a:gs pos="74980">
                <a:schemeClr val="bg1"/>
              </a:gs>
              <a:gs pos="0">
                <a:schemeClr val="bg1"/>
              </a:gs>
              <a:gs pos="40000">
                <a:schemeClr val="dk2">
                  <a:tint val="45000"/>
                  <a:shade val="99000"/>
                  <a:satMod val="350000"/>
                </a:schemeClr>
              </a:gs>
              <a:gs pos="100000">
                <a:schemeClr val="bg1"/>
              </a:gs>
            </a:gsLst>
          </a:gradFill>
          <a:ln w="25400" algn="ctr">
            <a:noFill/>
            <a:miter lim="800000"/>
            <a:headEnd/>
            <a:tailEnd/>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0">
            <a:scrgbClr r="0" g="0" b="0"/>
          </a:lnRef>
          <a:fillRef idx="1002">
            <a:schemeClr val="dk2"/>
          </a:fillRef>
          <a:effectRef idx="0">
            <a:scrgbClr r="0" g="0" b="0"/>
          </a:effectRef>
          <a:fontRef idx="major"/>
        </p:style>
        <p:txBody>
          <a:bodyPr anchor="ctr"/>
          <a:lstStyle/>
          <a:p>
            <a:pPr algn="ctr">
              <a:defRPr/>
            </a:pPr>
            <a:r>
              <a:rPr lang="ar-SA" sz="4000" b="1" dirty="0">
                <a:solidFill>
                  <a:schemeClr val="tx2">
                    <a:lumMod val="50000"/>
                  </a:schemeClr>
                </a:solidFill>
                <a:cs typeface="Arial" pitchFamily="34" charset="0"/>
              </a:rPr>
              <a:t>ب </a:t>
            </a:r>
            <a:r>
              <a:rPr lang="ar-EG" sz="4000" b="1" dirty="0">
                <a:solidFill>
                  <a:schemeClr val="tx2">
                    <a:lumMod val="50000"/>
                  </a:schemeClr>
                </a:solidFill>
                <a:cs typeface="Arial" pitchFamily="34" charset="0"/>
              </a:rPr>
              <a:t>– </a:t>
            </a:r>
            <a:r>
              <a:rPr lang="ar-SA" sz="4000" b="1" dirty="0">
                <a:solidFill>
                  <a:schemeClr val="tx2">
                    <a:lumMod val="50000"/>
                  </a:schemeClr>
                </a:solidFill>
                <a:cs typeface="Arial" pitchFamily="34" charset="0"/>
              </a:rPr>
              <a:t>أطرح ثلاث وسائل أرى أنها فاعلة في الدعوة إلى الله في وقتنا الحاضر</a:t>
            </a:r>
            <a:endParaRPr lang="en-US" sz="4000" b="1" dirty="0" err="1">
              <a:solidFill>
                <a:schemeClr val="tx2">
                  <a:lumMod val="50000"/>
                </a:schemeClr>
              </a:solidFill>
              <a:cs typeface="Arial" pitchFamily="34" charset="0"/>
            </a:endParaRPr>
          </a:p>
        </p:txBody>
      </p:sp>
      <p:sp>
        <p:nvSpPr>
          <p:cNvPr id="9" name="دبوس زينة 8"/>
          <p:cNvSpPr/>
          <p:nvPr/>
        </p:nvSpPr>
        <p:spPr>
          <a:xfrm>
            <a:off x="1500166" y="4143380"/>
            <a:ext cx="5929354" cy="1214446"/>
          </a:xfrm>
          <a:prstGeom prst="plaque">
            <a:avLst/>
          </a:prstGeom>
          <a:blipFill>
            <a:blip r:embed="rId5"/>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المحاضرات – الشريط الإسلامي - الكتيب</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41 أطرح.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42المحاضرات.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دبوس زينة 6"/>
          <p:cNvSpPr/>
          <p:nvPr/>
        </p:nvSpPr>
        <p:spPr>
          <a:xfrm>
            <a:off x="6643702" y="285728"/>
            <a:ext cx="2214578" cy="781048"/>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نشاط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4</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
        <p:nvSpPr>
          <p:cNvPr id="8" name="Parallelogram 14"/>
          <p:cNvSpPr>
            <a:spLocks noChangeArrowheads="1"/>
          </p:cNvSpPr>
          <p:nvPr/>
        </p:nvSpPr>
        <p:spPr bwMode="auto">
          <a:xfrm>
            <a:off x="785786" y="1628800"/>
            <a:ext cx="7429552" cy="1943076"/>
          </a:xfrm>
          <a:prstGeom prst="parallelogram">
            <a:avLst>
              <a:gd name="adj" fmla="val 1264"/>
            </a:avLst>
          </a:prstGeom>
          <a:gradFill>
            <a:gsLst>
              <a:gs pos="0">
                <a:schemeClr val="bg1"/>
              </a:gs>
              <a:gs pos="40000">
                <a:schemeClr val="dk2">
                  <a:tint val="45000"/>
                  <a:shade val="99000"/>
                  <a:satMod val="350000"/>
                </a:schemeClr>
              </a:gs>
              <a:gs pos="100000">
                <a:schemeClr val="bg1"/>
              </a:gs>
            </a:gsLst>
          </a:gradFill>
          <a:ln w="25400" algn="ctr">
            <a:noFill/>
            <a:miter lim="800000"/>
            <a:headEnd/>
            <a:tailEnd/>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0">
            <a:scrgbClr r="0" g="0" b="0"/>
          </a:lnRef>
          <a:fillRef idx="1002">
            <a:schemeClr val="dk2"/>
          </a:fillRef>
          <a:effectRef idx="0">
            <a:scrgbClr r="0" g="0" b="0"/>
          </a:effectRef>
          <a:fontRef idx="major"/>
        </p:style>
        <p:txBody>
          <a:bodyPr anchor="ctr"/>
          <a:lstStyle/>
          <a:p>
            <a:pPr algn="ctr">
              <a:defRPr/>
            </a:pPr>
            <a:r>
              <a:rPr lang="ar-SA" sz="4000" b="1" dirty="0">
                <a:solidFill>
                  <a:schemeClr val="tx2">
                    <a:lumMod val="50000"/>
                  </a:schemeClr>
                </a:solidFill>
                <a:cs typeface="Arial" pitchFamily="34" charset="0"/>
              </a:rPr>
              <a:t>ج </a:t>
            </a:r>
            <a:r>
              <a:rPr lang="ar-EG" sz="4000" b="1" dirty="0">
                <a:solidFill>
                  <a:schemeClr val="tx2">
                    <a:lumMod val="50000"/>
                  </a:schemeClr>
                </a:solidFill>
                <a:cs typeface="Arial" pitchFamily="34" charset="0"/>
              </a:rPr>
              <a:t>– </a:t>
            </a:r>
            <a:r>
              <a:rPr lang="ar-SA" sz="4000" b="1" dirty="0">
                <a:solidFill>
                  <a:schemeClr val="tx2">
                    <a:lumMod val="50000"/>
                  </a:schemeClr>
                </a:solidFill>
                <a:cs typeface="Arial" pitchFamily="34" charset="0"/>
              </a:rPr>
              <a:t>أقارن بين النتائج السلبية للحملات الصليبية والغزو المغولي على العالم الإسلامي</a:t>
            </a:r>
            <a:endParaRPr lang="en-US" sz="4000" b="1" dirty="0">
              <a:solidFill>
                <a:schemeClr val="tx2">
                  <a:lumMod val="50000"/>
                </a:schemeClr>
              </a:solidFill>
              <a:cs typeface="Arial" pitchFamily="34" charset="0"/>
            </a:endParaRPr>
          </a:p>
        </p:txBody>
      </p:sp>
      <p:sp>
        <p:nvSpPr>
          <p:cNvPr id="9" name="دبوس زينة 8"/>
          <p:cNvSpPr/>
          <p:nvPr/>
        </p:nvSpPr>
        <p:spPr>
          <a:xfrm>
            <a:off x="1285852" y="4143380"/>
            <a:ext cx="6143668" cy="1857388"/>
          </a:xfrm>
          <a:prstGeom prst="plaque">
            <a:avLst/>
          </a:prstGeom>
          <a:blipFill>
            <a:blip r:embed="rId5"/>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كلاهما حملا الدمار والخراب لبعض بلاد المسلمين , وهددتا الحضارة الإسلامية</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43 أقارن.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44كلاه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ريط إلى الأسفل 4"/>
          <p:cNvSpPr/>
          <p:nvPr/>
        </p:nvSpPr>
        <p:spPr>
          <a:xfrm>
            <a:off x="285750" y="228600"/>
            <a:ext cx="8643938" cy="1271588"/>
          </a:xfrm>
          <a:prstGeom prst="ribbon">
            <a:avLst>
              <a:gd name="adj1" fmla="val 16667"/>
              <a:gd name="adj2" fmla="val 56791"/>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3600" b="1" kern="10" dirty="0">
                <a:solidFill>
                  <a:srgbClr val="FF0000"/>
                </a:solidFill>
              </a:rPr>
              <a:t>أصول المغول وقيام دولتهم</a:t>
            </a:r>
            <a:endParaRPr lang="en-US" sz="3600" b="1" kern="10" dirty="0">
              <a:solidFill>
                <a:srgbClr val="FF0000"/>
              </a:solidFill>
            </a:endParaRPr>
          </a:p>
        </p:txBody>
      </p:sp>
      <p:sp>
        <p:nvSpPr>
          <p:cNvPr id="6" name="سداسي 5"/>
          <p:cNvSpPr/>
          <p:nvPr/>
        </p:nvSpPr>
        <p:spPr>
          <a:xfrm>
            <a:off x="533400" y="2204864"/>
            <a:ext cx="8305800" cy="4248472"/>
          </a:xfrm>
          <a:prstGeom prst="hexagon">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3600" b="1" u="sng" dirty="0">
                <a:solidFill>
                  <a:srgbClr val="FF0000"/>
                </a:solidFill>
                <a:latin typeface="Arial" pitchFamily="34" charset="0"/>
              </a:rPr>
              <a:t>المغول</a:t>
            </a:r>
            <a:r>
              <a:rPr lang="ar-EG" sz="3600" b="1" dirty="0">
                <a:solidFill>
                  <a:srgbClr val="FF0000"/>
                </a:solidFill>
                <a:latin typeface="Arial" pitchFamily="34" charset="0"/>
              </a:rPr>
              <a:t>:</a:t>
            </a:r>
            <a:endParaRPr lang="en-US" sz="3600" b="1" dirty="0">
              <a:solidFill>
                <a:srgbClr val="FF0000"/>
              </a:solidFill>
              <a:latin typeface="Arial" pitchFamily="34" charset="0"/>
            </a:endParaRPr>
          </a:p>
          <a:p>
            <a:pPr algn="ctr">
              <a:defRPr/>
            </a:pPr>
            <a:r>
              <a:rPr lang="ar-EG" sz="3600" b="1" dirty="0">
                <a:solidFill>
                  <a:schemeClr val="tx1"/>
                </a:solidFill>
                <a:latin typeface="Arial" pitchFamily="34" charset="0"/>
              </a:rPr>
              <a:t> قبائل تركية، لا</a:t>
            </a:r>
            <a:r>
              <a:rPr lang="ar-SA" sz="3600" b="1" dirty="0">
                <a:solidFill>
                  <a:schemeClr val="tx1"/>
                </a:solidFill>
                <a:latin typeface="Arial" pitchFamily="34" charset="0"/>
              </a:rPr>
              <a:t> </a:t>
            </a:r>
            <a:r>
              <a:rPr lang="ar-EG" sz="3600" b="1" dirty="0">
                <a:solidFill>
                  <a:schemeClr val="tx1"/>
                </a:solidFill>
                <a:latin typeface="Arial" pitchFamily="34" charset="0"/>
              </a:rPr>
              <a:t>تدين برسالة سماوية سكنت أواسط آسيا (منغوليا). بدأت القبائل المغولية باجتياح البلدان  المجاورة لها بقيادة ملكهم جنكيز خان، ثم واصلوا زحفهم غرباً حتى  وصلوا إلى حدود البلاد الإسلامية.</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3أصول.wav"/>
                                        </p:tgtEl>
                                      </p:cMediaNode>
                                    </p:audio>
                                  </p:sub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882" y="642918"/>
            <a:ext cx="9929882" cy="2215991"/>
          </a:xfrm>
          <a:prstGeom prst="rect">
            <a:avLst/>
          </a:prstGeom>
          <a:scene3d>
            <a:camera prst="perspectiveContrastingLef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ar-EG" sz="13800" b="1" cap="all" dirty="0">
                <a:ln w="0"/>
                <a:solidFill>
                  <a:srgbClr val="C00000"/>
                </a:solidFill>
                <a:effectLst>
                  <a:reflection blurRad="12700" stA="50000" endPos="50000" dist="5000" dir="5400000" sy="-100000" rotWithShape="0"/>
                </a:effectLst>
              </a:rPr>
              <a:t> </a:t>
            </a:r>
            <a:endParaRPr lang="en-US" sz="13800" b="1" cap="all" dirty="0">
              <a:ln w="0"/>
              <a:solidFill>
                <a:srgbClr val="C00000"/>
              </a:solidFill>
              <a:effectLst>
                <a:reflection blurRad="12700" stA="50000" endPos="50000" dist="5000" dir="5400000" sy="-100000" rotWithShape="0"/>
              </a:effectLst>
            </a:endParaRPr>
          </a:p>
        </p:txBody>
      </p:sp>
      <p:sp>
        <p:nvSpPr>
          <p:cNvPr id="4" name="شكل بيضاوي 3"/>
          <p:cNvSpPr/>
          <p:nvPr/>
        </p:nvSpPr>
        <p:spPr>
          <a:xfrm>
            <a:off x="428596" y="1295400"/>
            <a:ext cx="8353452" cy="4491054"/>
          </a:xfrm>
          <a:prstGeom prst="ellipse">
            <a:avLst/>
          </a:prstGeom>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1" anchor="ctr"/>
          <a:lstStyle/>
          <a:p>
            <a:pPr algn="ctr" rtl="0">
              <a:defRPr/>
            </a:pPr>
            <a:r>
              <a:rPr lang="ar-EG" sz="3600" b="1" dirty="0">
                <a:solidFill>
                  <a:schemeClr val="bg2">
                    <a:lumMod val="25000"/>
                  </a:schemeClr>
                </a:solidFill>
              </a:rPr>
              <a:t>عن أبي هريرة- رضي الله عنه – قال، قال صلي الله عليه وسلم: (لا تقوم الساعة حتى يقاتل المسلمون الترك قوماً كان وجوههم المجان المطرقة، يلبسون الشعر، ويمشون في الشعر) صحيح مسلم.</a:t>
            </a:r>
            <a:endParaRPr lang="en-US" sz="3600" b="1" dirty="0">
              <a:solidFill>
                <a:schemeClr val="bg2">
                  <a:lumMod val="25000"/>
                </a:schemeClr>
              </a:solidFill>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4 ع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خماسي 5"/>
          <p:cNvSpPr/>
          <p:nvPr/>
        </p:nvSpPr>
        <p:spPr>
          <a:xfrm>
            <a:off x="1785938" y="285750"/>
            <a:ext cx="5829300" cy="962025"/>
          </a:xfrm>
          <a:prstGeom prst="homePlate">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3200" b="1" dirty="0">
                <a:solidFill>
                  <a:srgbClr val="FF0000"/>
                </a:solidFill>
              </a:rPr>
              <a:t>الغزو المغولي للبلاد الإسلامية</a:t>
            </a:r>
          </a:p>
        </p:txBody>
      </p:sp>
      <p:sp>
        <p:nvSpPr>
          <p:cNvPr id="7" name="مستطيل مستدير الزوايا 6"/>
          <p:cNvSpPr/>
          <p:nvPr/>
        </p:nvSpPr>
        <p:spPr>
          <a:xfrm>
            <a:off x="357158" y="2132856"/>
            <a:ext cx="8429684" cy="4032448"/>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2800" b="1" dirty="0">
                <a:solidFill>
                  <a:schemeClr val="tx1"/>
                </a:solidFill>
                <a:latin typeface="Arial" pitchFamily="34" charset="0"/>
              </a:rPr>
              <a:t>نظراً لطبيعة المغول الحربية التي تعتمد على الغزو والتوسع، فقد </a:t>
            </a:r>
            <a:r>
              <a:rPr lang="ar-EG" sz="2800" b="1" dirty="0" err="1">
                <a:solidFill>
                  <a:schemeClr val="tx1"/>
                </a:solidFill>
                <a:latin typeface="Arial" pitchFamily="34" charset="0"/>
              </a:rPr>
              <a:t>بدأوا</a:t>
            </a:r>
            <a:r>
              <a:rPr lang="ar-EG" sz="2800" b="1" dirty="0">
                <a:solidFill>
                  <a:schemeClr val="tx1"/>
                </a:solidFill>
                <a:latin typeface="Arial" pitchFamily="34" charset="0"/>
              </a:rPr>
              <a:t> تحرشاتهم بالبلاد الإسلامية؛ حيث </a:t>
            </a:r>
            <a:r>
              <a:rPr lang="ar-EG" sz="2800" b="1" dirty="0" err="1">
                <a:solidFill>
                  <a:schemeClr val="tx1"/>
                </a:solidFill>
                <a:latin typeface="Arial" pitchFamily="34" charset="0"/>
              </a:rPr>
              <a:t>أ</a:t>
            </a:r>
            <a:r>
              <a:rPr lang="ar-SA" sz="2800" b="1" dirty="0">
                <a:solidFill>
                  <a:schemeClr val="tx1"/>
                </a:solidFill>
                <a:latin typeface="Arial" pitchFamily="34" charset="0"/>
              </a:rPr>
              <a:t>ر</a:t>
            </a:r>
            <a:r>
              <a:rPr lang="ar-EG" sz="2800" b="1" dirty="0">
                <a:solidFill>
                  <a:schemeClr val="tx1"/>
                </a:solidFill>
                <a:latin typeface="Arial" pitchFamily="34" charset="0"/>
              </a:rPr>
              <a:t>سلوا مجموعة من الجواسيس متخفين بزي تجار، لكن المسلمين اكتشفوا أمرهم فقتلوهم، فأثارت تلك  الحادثة المغول وشجعتهم على غزو البلاد الإسلامية،</a:t>
            </a:r>
            <a:endParaRPr lang="en-US" sz="2800" b="1" dirty="0">
              <a:solidFill>
                <a:schemeClr val="tx1"/>
              </a:solidFill>
              <a:latin typeface="Arial" pitchFamily="34" charset="0"/>
            </a:endParaRPr>
          </a:p>
          <a:p>
            <a:pPr algn="ctr">
              <a:defRPr/>
            </a:pPr>
            <a:r>
              <a:rPr lang="ar-EG" sz="2800" b="1" dirty="0">
                <a:solidFill>
                  <a:schemeClr val="tx1"/>
                </a:solidFill>
                <a:latin typeface="Arial" pitchFamily="34" charset="0"/>
              </a:rPr>
              <a:t>صورة رجلين مغوليين أحدهما يرتدي  </a:t>
            </a:r>
            <a:r>
              <a:rPr lang="ar-EG" sz="2800" b="1" dirty="0" err="1">
                <a:solidFill>
                  <a:schemeClr val="tx1"/>
                </a:solidFill>
                <a:latin typeface="Arial" pitchFamily="34" charset="0"/>
              </a:rPr>
              <a:t>الزي</a:t>
            </a:r>
            <a:r>
              <a:rPr lang="ar-EG" sz="2800" b="1" dirty="0">
                <a:solidFill>
                  <a:schemeClr val="tx1"/>
                </a:solidFill>
                <a:latin typeface="Arial" pitchFamily="34" charset="0"/>
              </a:rPr>
              <a:t> التقليدي للمقاتل المغولي. لاحظ فراء القندس الذي  يرتدي على رأسه والأخر يلبس حذاء من </a:t>
            </a:r>
            <a:r>
              <a:rPr lang="ar-EG" sz="2800" b="1" dirty="0" err="1">
                <a:solidFill>
                  <a:schemeClr val="tx1"/>
                </a:solidFill>
                <a:latin typeface="Arial" pitchFamily="34" charset="0"/>
              </a:rPr>
              <a:t>ال</a:t>
            </a:r>
            <a:r>
              <a:rPr lang="ar-SA" sz="2800" b="1" dirty="0">
                <a:solidFill>
                  <a:schemeClr val="tx1"/>
                </a:solidFill>
                <a:latin typeface="Arial" pitchFamily="34" charset="0"/>
              </a:rPr>
              <a:t>ف</a:t>
            </a:r>
            <a:r>
              <a:rPr lang="ar-EG" sz="2800" b="1" dirty="0">
                <a:solidFill>
                  <a:schemeClr val="tx1"/>
                </a:solidFill>
                <a:latin typeface="Arial" pitchFamily="34" charset="0"/>
              </a:rPr>
              <a:t>راء في قدميه.</a:t>
            </a:r>
            <a:endParaRPr lang="en-US" sz="2800" b="1" dirty="0">
              <a:solidFill>
                <a:schemeClr val="tx1"/>
              </a:solidFill>
              <a:latin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5الغزو.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6 نظر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خماسي 5"/>
          <p:cNvSpPr/>
          <p:nvPr/>
        </p:nvSpPr>
        <p:spPr>
          <a:xfrm>
            <a:off x="1785938" y="285750"/>
            <a:ext cx="5829300" cy="962025"/>
          </a:xfrm>
          <a:prstGeom prst="homePlat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3200" b="1" dirty="0">
                <a:solidFill>
                  <a:srgbClr val="FF0000"/>
                </a:solidFill>
              </a:rPr>
              <a:t>الغزو المغولي للبلاد الإسلامية</a:t>
            </a:r>
          </a:p>
        </p:txBody>
      </p:sp>
      <p:sp>
        <p:nvSpPr>
          <p:cNvPr id="7" name="سداسي 6"/>
          <p:cNvSpPr/>
          <p:nvPr/>
        </p:nvSpPr>
        <p:spPr>
          <a:xfrm>
            <a:off x="857224" y="1714488"/>
            <a:ext cx="7286676" cy="4429156"/>
          </a:xfrm>
          <a:prstGeom prst="hexagon">
            <a:avLst>
              <a:gd name="adj" fmla="val 23899"/>
              <a:gd name="vf" fmla="val 115470"/>
            </a:avLst>
          </a:prstGeom>
          <a:blipFill>
            <a:blip r:embed="rId3"/>
            <a:tile tx="0" ty="0" sx="100000" sy="100000" flip="none" algn="tl"/>
          </a:blipFill>
          <a:effectLst>
            <a:glow rad="101600">
              <a:schemeClr val="accent4">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chemeClr val="tx1"/>
                </a:solidFill>
                <a:latin typeface="Arial" pitchFamily="34" charset="0"/>
              </a:rPr>
              <a:t>ولما كانت أوضاع المسلمين متفرقة وغير متحدة، فقد نجح المغول باجتياح البلاد الإسلامية الشرقية، فقتلوا السكان وهدموا المساجد والمنازل، وقضوا على معظم مظاهر الحضارة فيها، ثم اتجهوا في زحفهم غرباً نحو بغداد عاصمة الخلافة العباسية.</a:t>
            </a:r>
            <a:endParaRPr lang="en-US" sz="3200" b="1" dirty="0">
              <a:solidFill>
                <a:schemeClr val="tx1"/>
              </a:solidFill>
              <a:latin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7 ول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شريط منحني إلى الأسفل 7"/>
          <p:cNvSpPr>
            <a:spLocks noChangeArrowheads="1"/>
          </p:cNvSpPr>
          <p:nvPr/>
        </p:nvSpPr>
        <p:spPr bwMode="auto">
          <a:xfrm>
            <a:off x="500063" y="260350"/>
            <a:ext cx="8286750" cy="1066800"/>
          </a:xfrm>
          <a:prstGeom prst="ellipseRibbon">
            <a:avLst>
              <a:gd name="adj1" fmla="val 25000"/>
              <a:gd name="adj2" fmla="val 65556"/>
              <a:gd name="adj3" fmla="val 12500"/>
            </a:avLst>
          </a:prstGeom>
          <a:blipFill dpi="0" rotWithShape="1">
            <a:blip r:embed="rId4"/>
            <a:srcRect/>
            <a:tile tx="0" ty="0" sx="100000" sy="100000" flip="none" algn="tl"/>
          </a:blipFill>
          <a:ln w="9525" algn="ctr">
            <a:solidFill>
              <a:schemeClr val="tx1"/>
            </a:solidFill>
            <a:round/>
            <a:headEnd/>
            <a:tailEnd/>
          </a:ln>
        </p:spPr>
        <p:txBody>
          <a:bodyPr/>
          <a:lstStyle/>
          <a:p>
            <a:pPr algn="ctr"/>
            <a:r>
              <a:rPr lang="ar-EG" sz="4000" b="1"/>
              <a:t>اجتياح بغداد وسقوطها</a:t>
            </a:r>
            <a:endParaRPr lang="en-US" sz="4000" b="1"/>
          </a:p>
        </p:txBody>
      </p:sp>
      <p:sp>
        <p:nvSpPr>
          <p:cNvPr id="5" name="مستطيل مستدير الزوايا 4"/>
          <p:cNvSpPr/>
          <p:nvPr/>
        </p:nvSpPr>
        <p:spPr>
          <a:xfrm>
            <a:off x="898436" y="1844824"/>
            <a:ext cx="7490004" cy="4357718"/>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قاد ( هولاكو) حفيد ( جنكيزخان) جيشاً اجتاح </a:t>
            </a:r>
            <a:r>
              <a:rPr lang="ar-EG"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به</a:t>
            </a: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rPr>
              <a:t> بغداد ودمرها، وأسقط الخلافة العباسية عام (656هـ)، وقتل آخر خلفائها ( المستعصم بالله)، وقضى على أغلب العلوم والمعارف   الإسلامية، ثم واصل زحفه إلي شمال العراق، وبلاد الشام واستولى على حلب فسقطت هذه القلعة الإسلامية العتيدة التي صمدت في وجه قادة الصليبيين من قبل. ثم خضعت دمشق وغيرها من المدن الشامية للمغول.</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8 اجتياح.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3" name="9قا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8000" contrast="37000"/>
          </a:blip>
          <a:srcRect/>
          <a:stretch>
            <a:fillRect/>
          </a:stretch>
        </p:blipFill>
        <p:spPr bwMode="auto">
          <a:xfrm>
            <a:off x="4838709" y="357166"/>
            <a:ext cx="3948133" cy="4605338"/>
          </a:xfrm>
          <a:prstGeom prst="ellipse">
            <a:avLst/>
          </a:prstGeom>
          <a:ln>
            <a:noFill/>
          </a:ln>
          <a:effectLst>
            <a:softEdge rad="112500"/>
          </a:effectLst>
        </p:spPr>
      </p:pic>
      <p:pic>
        <p:nvPicPr>
          <p:cNvPr id="1027" name="Picture 3"/>
          <p:cNvPicPr>
            <a:picLocks noChangeAspect="1" noChangeArrowheads="1"/>
          </p:cNvPicPr>
          <p:nvPr/>
        </p:nvPicPr>
        <p:blipFill>
          <a:blip r:embed="rId4" cstate="print">
            <a:lum bright="-18000" contrast="37000"/>
          </a:blip>
          <a:srcRect/>
          <a:stretch>
            <a:fillRect/>
          </a:stretch>
        </p:blipFill>
        <p:spPr bwMode="auto">
          <a:xfrm>
            <a:off x="695305" y="285728"/>
            <a:ext cx="3690215" cy="4568048"/>
          </a:xfrm>
          <a:prstGeom prst="ellipse">
            <a:avLst/>
          </a:prstGeom>
          <a:ln>
            <a:noFill/>
          </a:ln>
          <a:effectLst>
            <a:softEdge rad="112500"/>
          </a:effectLst>
        </p:spPr>
      </p:pic>
      <p:sp>
        <p:nvSpPr>
          <p:cNvPr id="5" name="دبوس زينة 4"/>
          <p:cNvSpPr/>
          <p:nvPr/>
        </p:nvSpPr>
        <p:spPr>
          <a:xfrm>
            <a:off x="214314" y="5500702"/>
            <a:ext cx="8715404" cy="1143008"/>
          </a:xfrm>
          <a:prstGeom prst="plaque">
            <a:avLst/>
          </a:prstGeom>
          <a:blipFill>
            <a:blip r:embed="rId5"/>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صورة </a:t>
            </a: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رجلين أحدهما يرتدي </a:t>
            </a:r>
            <a:r>
              <a:rPr lang="ar-SA"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الزي</a:t>
            </a: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 التقليدي للمقاتل المغولي، لاحظ فراء القندس الذي يرتدي على رأسه </a:t>
            </a:r>
            <a:r>
              <a:rPr lang="ar-SA"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و</a:t>
            </a: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 الآخر يلبس حذاء من الفراء في قدميه.</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9"/>
                                            </p:cond>
                                          </p:stCondLst>
                                          <p:endCondLst>
                                            <p:cond evt="onStopAudio" delay="0">
                                              <p:tgtEl>
                                                <p:sldTgt/>
                                              </p:tgtEl>
                                            </p:cond>
                                          </p:endCondLst>
                                        </p:cTn>
                                        <p:tgtEl>
                                          <p:sndTgt r:embed="rId2" name="10 صو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857488" y="421123"/>
            <a:ext cx="3124203" cy="4150885"/>
          </a:xfrm>
          <a:prstGeom prst="ellipse">
            <a:avLst/>
          </a:prstGeom>
          <a:ln>
            <a:noFill/>
          </a:ln>
          <a:effectLst>
            <a:softEdge rad="112500"/>
          </a:effectLst>
        </p:spPr>
      </p:pic>
      <p:sp>
        <p:nvSpPr>
          <p:cNvPr id="4" name="دبوس زينة 3"/>
          <p:cNvSpPr/>
          <p:nvPr/>
        </p:nvSpPr>
        <p:spPr>
          <a:xfrm>
            <a:off x="214314" y="4725144"/>
            <a:ext cx="8715404" cy="1857388"/>
          </a:xfrm>
          <a:prstGeom prst="plaque">
            <a:avLst/>
          </a:prstGeom>
          <a:blipFill>
            <a:blip r:embed="rId4"/>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صورة للو</a:t>
            </a: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ح</a:t>
            </a: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rPr>
              <a:t>ة قديمة لجنكيزخان  مؤسس الإمبراطورية المغولية جنكيزخان: يعني إمبراطور البشر أو أعظم حكام الأرض واسمه (تموجين) ومعناه الفولاذ الخالص، وقد ارتبطت أسماء الحكام بعده بلقب الخان.</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2" name="11صو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1081</Words>
  <Application>Microsoft Office PowerPoint</Application>
  <PresentationFormat>Affichage à l'écran (4:3)</PresentationFormat>
  <Paragraphs>82</Paragraphs>
  <Slides>28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Times New Roman</vt:lpstr>
      <vt:lpstr>SimSun</vt:lpstr>
      <vt:lpstr>DecoType Naskh</vt:lpstr>
      <vt:lpstr>DecoType Naskh Extensions</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Company>SiCo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Abdelhafid</dc:creator>
  <cp:lastModifiedBy>Abdelhafid Touil</cp:lastModifiedBy>
  <cp:revision>168</cp:revision>
  <dcterms:created xsi:type="dcterms:W3CDTF">2009-03-04T13:21:32Z</dcterms:created>
  <dcterms:modified xsi:type="dcterms:W3CDTF">2018-09-22T09:09:55Z</dcterms:modified>
</cp:coreProperties>
</file>