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403" r:id="rId2"/>
    <p:sldId id="404" r:id="rId3"/>
    <p:sldId id="406" r:id="rId4"/>
    <p:sldId id="407" r:id="rId5"/>
    <p:sldId id="259" r:id="rId6"/>
    <p:sldId id="40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405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428" r:id="rId41"/>
    <p:sldId id="429" r:id="rId42"/>
    <p:sldId id="430" r:id="rId43"/>
    <p:sldId id="294" r:id="rId44"/>
    <p:sldId id="297" r:id="rId45"/>
    <p:sldId id="298" r:id="rId46"/>
    <p:sldId id="299" r:id="rId47"/>
    <p:sldId id="409" r:id="rId48"/>
    <p:sldId id="410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411" r:id="rId83"/>
    <p:sldId id="412" r:id="rId84"/>
    <p:sldId id="413" r:id="rId85"/>
    <p:sldId id="414" r:id="rId86"/>
    <p:sldId id="337" r:id="rId87"/>
    <p:sldId id="338" r:id="rId88"/>
    <p:sldId id="415" r:id="rId89"/>
    <p:sldId id="416" r:id="rId90"/>
    <p:sldId id="417" r:id="rId91"/>
    <p:sldId id="418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  <p:sldId id="360" r:id="rId112"/>
    <p:sldId id="361" r:id="rId113"/>
    <p:sldId id="362" r:id="rId114"/>
    <p:sldId id="363" r:id="rId115"/>
    <p:sldId id="364" r:id="rId116"/>
    <p:sldId id="365" r:id="rId117"/>
    <p:sldId id="366" r:id="rId118"/>
    <p:sldId id="419" r:id="rId119"/>
    <p:sldId id="420" r:id="rId120"/>
    <p:sldId id="421" r:id="rId121"/>
    <p:sldId id="368" r:id="rId122"/>
    <p:sldId id="422" r:id="rId123"/>
    <p:sldId id="371" r:id="rId124"/>
    <p:sldId id="423" r:id="rId125"/>
    <p:sldId id="424" r:id="rId126"/>
    <p:sldId id="425" r:id="rId127"/>
    <p:sldId id="374" r:id="rId128"/>
    <p:sldId id="375" r:id="rId129"/>
    <p:sldId id="376" r:id="rId130"/>
    <p:sldId id="377" r:id="rId131"/>
    <p:sldId id="378" r:id="rId132"/>
    <p:sldId id="379" r:id="rId133"/>
    <p:sldId id="380" r:id="rId134"/>
    <p:sldId id="381" r:id="rId135"/>
    <p:sldId id="382" r:id="rId136"/>
    <p:sldId id="383" r:id="rId137"/>
    <p:sldId id="384" r:id="rId138"/>
    <p:sldId id="385" r:id="rId139"/>
    <p:sldId id="386" r:id="rId140"/>
    <p:sldId id="387" r:id="rId141"/>
    <p:sldId id="388" r:id="rId142"/>
    <p:sldId id="389" r:id="rId143"/>
    <p:sldId id="390" r:id="rId144"/>
    <p:sldId id="391" r:id="rId145"/>
    <p:sldId id="392" r:id="rId146"/>
    <p:sldId id="393" r:id="rId147"/>
    <p:sldId id="394" r:id="rId148"/>
    <p:sldId id="395" r:id="rId149"/>
    <p:sldId id="396" r:id="rId150"/>
    <p:sldId id="397" r:id="rId151"/>
    <p:sldId id="398" r:id="rId152"/>
    <p:sldId id="399" r:id="rId153"/>
    <p:sldId id="400" r:id="rId154"/>
    <p:sldId id="401" r:id="rId155"/>
    <p:sldId id="426" r:id="rId156"/>
    <p:sldId id="427" r:id="rId157"/>
    <p:sldId id="402" r:id="rId158"/>
  </p:sldIdLst>
  <p:sldSz cx="12192000" cy="6858000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07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838" autoAdjust="0"/>
    <p:restoredTop sz="94454" autoAdjust="0"/>
  </p:normalViewPr>
  <p:slideViewPr>
    <p:cSldViewPr snapToGrid="0">
      <p:cViewPr varScale="1">
        <p:scale>
          <a:sx n="67" d="100"/>
          <a:sy n="67" d="100"/>
        </p:scale>
        <p:origin x="8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viewProps" Target="viewProps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09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9395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916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87251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217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54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524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26233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1805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706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8651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26000">
              <a:schemeClr val="bg2">
                <a:lumMod val="90000"/>
              </a:schemeClr>
            </a:gs>
            <a:gs pos="0">
              <a:schemeClr val="tx2">
                <a:lumMod val="27000"/>
                <a:lumOff val="73000"/>
              </a:schemeClr>
            </a:gs>
            <a:gs pos="92000">
              <a:schemeClr val="tx2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BE000BC-E340-4929-A4CC-08A9CE0CE02E}" type="datetimeFigureOut">
              <a:rPr lang="ar-SA" smtClean="0"/>
              <a:t>07/05/1438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61D12D9-B9A9-4657-B19D-4FA89B656925}" type="slidenum">
              <a:rPr lang="ar-SA" smtClean="0"/>
              <a:t>‹#›</a:t>
            </a:fld>
            <a:endParaRPr lang="ar-SA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70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1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r" defTabSz="914400" rtl="1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6.png"/><Relationship Id="rId4" Type="http://schemas.openxmlformats.org/officeDocument/2006/relationships/image" Target="../media/image108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6.png"/><Relationship Id="rId4" Type="http://schemas.openxmlformats.org/officeDocument/2006/relationships/image" Target="../media/image146.jp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6.png"/><Relationship Id="rId4" Type="http://schemas.openxmlformats.org/officeDocument/2006/relationships/image" Target="../media/image67.jp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7709174" y="4286249"/>
            <a:ext cx="4206601" cy="70788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</a:rPr>
              <a:t>الحمد لله رب العاملين  </a:t>
            </a:r>
          </a:p>
          <a:p>
            <a:r>
              <a:rPr lang="ar-SA" sz="2000" b="1" dirty="0" smtClean="0">
                <a:solidFill>
                  <a:srgbClr val="C00000"/>
                </a:solidFill>
              </a:rPr>
              <a:t>والصلاة والسلام على نينا محمد أفضل المرسلين 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328738" y="5170883"/>
            <a:ext cx="10167937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4C07C9"/>
                </a:solidFill>
              </a:rPr>
              <a:t>تعبت على إنشاء هذا الكتاب من تنسيق ووضع الحلول ، ولن أطلب إلا دعوة لي ولوالدي بظهر غيب بالتوفيق والنجاح.</a:t>
            </a:r>
          </a:p>
          <a:p>
            <a:r>
              <a:rPr lang="ar-SA" sz="2000" b="1" dirty="0" smtClean="0">
                <a:solidFill>
                  <a:srgbClr val="4C07C9"/>
                </a:solidFill>
              </a:rPr>
              <a:t>وهذا أول عمل لي ( إن أصبت فمن الله وإن أخطأت فمن نفسي ).</a:t>
            </a:r>
          </a:p>
          <a:p>
            <a:r>
              <a:rPr lang="ar-SA" sz="2000" b="1" dirty="0" smtClean="0">
                <a:solidFill>
                  <a:srgbClr val="4C07C9"/>
                </a:solidFill>
              </a:rPr>
              <a:t>يمكن لأي معلم ومعلمة التعديل ووضع الحلول حسب ما يناسب ولكن أتمنى الإبقاء على حقوقي في هذا الكتاب </a:t>
            </a:r>
          </a:p>
          <a:p>
            <a:r>
              <a:rPr lang="ar-SA" sz="2000" b="1" dirty="0" smtClean="0">
                <a:solidFill>
                  <a:srgbClr val="FF0000"/>
                </a:solidFill>
              </a:rPr>
              <a:t>إعداد أستاذ اللغة العربية  </a:t>
            </a:r>
            <a:r>
              <a:rPr lang="ar-SA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محمد فيصل الحمود    </a:t>
            </a:r>
            <a:r>
              <a:rPr lang="ar-SA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للاقتراحات والاستفسارات :  </a:t>
            </a:r>
            <a:r>
              <a:rPr lang="en-US" sz="2000" b="1" dirty="0" smtClean="0">
                <a:solidFill>
                  <a:srgbClr val="FF0000"/>
                </a:solidFill>
              </a:rPr>
              <a:t>mh-fi@hotmail.com</a:t>
            </a:r>
            <a:endParaRPr lang="ar-S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097712" y="1416051"/>
            <a:ext cx="1800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FF0000"/>
                </a:solidFill>
              </a:rPr>
              <a:t>اللافتة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313611" y="2719388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الهواء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045491" y="2719388"/>
            <a:ext cx="4105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فيهتز اهتزازًا خفيفًا </a:t>
            </a:r>
            <a:r>
              <a:rPr lang="ar-SA" altLang="ar-SA" sz="1200" dirty="0" smtClean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772273" y="3049063"/>
            <a:ext cx="12255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الزهور</a:t>
            </a:r>
            <a:endParaRPr lang="en-US" altLang="ar-SA" sz="1100" dirty="0">
              <a:solidFill>
                <a:srgbClr val="FF0000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593053" y="3049063"/>
            <a:ext cx="4394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اهتزازًا خفيفًا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88401" y="3790864"/>
            <a:ext cx="43561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إلى المنطقة الشرقية ( الدمام )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58813" y="4275438"/>
            <a:ext cx="54371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جسر الملك فهد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807974" y="5020742"/>
            <a:ext cx="15670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 smtClean="0">
                <a:solidFill>
                  <a:srgbClr val="3333FF"/>
                </a:solidFill>
              </a:rPr>
              <a:t>سيارة </a:t>
            </a:r>
            <a:r>
              <a:rPr lang="ar-SA" altLang="ar-SA" b="1" dirty="0">
                <a:solidFill>
                  <a:srgbClr val="3333FF"/>
                </a:solidFill>
              </a:rPr>
              <a:t>جديدة </a:t>
            </a:r>
            <a:endParaRPr lang="en-US" altLang="ar-SA" b="1" dirty="0">
              <a:solidFill>
                <a:srgbClr val="3333FF"/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893573" y="5315762"/>
            <a:ext cx="23452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 smtClean="0">
                <a:solidFill>
                  <a:srgbClr val="3333FF"/>
                </a:solidFill>
              </a:rPr>
              <a:t>سيارة </a:t>
            </a:r>
            <a:r>
              <a:rPr lang="ar-SA" altLang="ar-SA" b="1" dirty="0">
                <a:solidFill>
                  <a:srgbClr val="FF3399"/>
                </a:solidFill>
              </a:rPr>
              <a:t>جديدة</a:t>
            </a:r>
            <a:r>
              <a:rPr lang="ar-SA" altLang="ar-SA" b="1" dirty="0">
                <a:solidFill>
                  <a:srgbClr val="3333FF"/>
                </a:solidFill>
              </a:rPr>
              <a:t> لونها </a:t>
            </a:r>
            <a:r>
              <a:rPr lang="ar-SA" altLang="ar-SA" b="1" dirty="0">
                <a:solidFill>
                  <a:srgbClr val="FF3399"/>
                </a:solidFill>
              </a:rPr>
              <a:t>أزرق</a:t>
            </a:r>
            <a:r>
              <a:rPr lang="ar-SA" altLang="ar-SA" b="1" dirty="0">
                <a:solidFill>
                  <a:srgbClr val="3333FF"/>
                </a:solidFill>
              </a:rPr>
              <a:t> </a:t>
            </a:r>
            <a:endParaRPr lang="en-US" altLang="ar-SA" b="1" dirty="0">
              <a:solidFill>
                <a:srgbClr val="3333FF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593053" y="5576417"/>
            <a:ext cx="38468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عندما </a:t>
            </a:r>
            <a:r>
              <a:rPr lang="ar-SA" altLang="ar-SA" sz="2000" b="1" dirty="0" smtClean="0">
                <a:solidFill>
                  <a:srgbClr val="3333FF"/>
                </a:solidFill>
              </a:rPr>
              <a:t>علموا </a:t>
            </a:r>
            <a:r>
              <a:rPr lang="ar-SA" altLang="ar-SA" sz="2000" b="1" dirty="0">
                <a:solidFill>
                  <a:srgbClr val="3333FF"/>
                </a:solidFill>
              </a:rPr>
              <a:t>انهم سيزورون بها أماكن عديدة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801682" y="6107005"/>
            <a:ext cx="54371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3333FF"/>
                </a:solidFill>
              </a:rPr>
              <a:t>ذهبت إلى الشاطئ الجميل </a:t>
            </a:r>
            <a:endParaRPr lang="en-US" altLang="ar-SA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4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057899" y="1466553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يرمي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56300" y="1855193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يبكي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956300" y="2164407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يروي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972173" y="2453333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يطوي  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016622" y="2724150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يجفو  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016622" y="3025304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يمحو   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016622" y="3278658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يتلو   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989630" y="3524581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يعلو      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2019288" y="3278658"/>
            <a:ext cx="388778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كتبت الألف قائمة  لأن </a:t>
            </a:r>
            <a:r>
              <a:rPr lang="ar-SA" altLang="ar-SA" sz="2000" b="1" dirty="0" smtClean="0">
                <a:solidFill>
                  <a:srgbClr val="0000FF"/>
                </a:solidFill>
              </a:rPr>
              <a:t>أصلها</a:t>
            </a:r>
          </a:p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 </a:t>
            </a:r>
            <a:r>
              <a:rPr lang="ar-SA" altLang="ar-SA" sz="2000" b="1" dirty="0">
                <a:solidFill>
                  <a:srgbClr val="0000FF"/>
                </a:solidFill>
              </a:rPr>
              <a:t>واو  في المضارع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cxnSp>
        <p:nvCxnSpPr>
          <p:cNvPr id="17" name="رابط مستقيم 16"/>
          <p:cNvCxnSpPr/>
          <p:nvPr/>
        </p:nvCxnSpPr>
        <p:spPr>
          <a:xfrm flipH="1">
            <a:off x="4957763" y="4600577"/>
            <a:ext cx="4329112" cy="142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Line 18"/>
          <p:cNvSpPr>
            <a:spLocks noChangeShapeType="1"/>
          </p:cNvSpPr>
          <p:nvPr/>
        </p:nvSpPr>
        <p:spPr bwMode="auto">
          <a:xfrm flipH="1">
            <a:off x="5934064" y="2982144"/>
            <a:ext cx="992192" cy="46257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H="1">
            <a:off x="5918194" y="3320910"/>
            <a:ext cx="1008061" cy="1660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H="1" flipV="1">
            <a:off x="5989631" y="3486969"/>
            <a:ext cx="936626" cy="890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H="1" flipV="1">
            <a:off x="5989631" y="3486968"/>
            <a:ext cx="936625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cxnSp>
        <p:nvCxnSpPr>
          <p:cNvPr id="34" name="رابط مستقيم 33"/>
          <p:cNvCxnSpPr/>
          <p:nvPr/>
        </p:nvCxnSpPr>
        <p:spPr>
          <a:xfrm flipH="1">
            <a:off x="3757613" y="5326709"/>
            <a:ext cx="4895849" cy="84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9107487" y="1817688"/>
            <a:ext cx="1438276" cy="1819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8" name="Line 14"/>
          <p:cNvSpPr>
            <a:spLocks noChangeShapeType="1"/>
          </p:cNvSpPr>
          <p:nvPr/>
        </p:nvSpPr>
        <p:spPr bwMode="auto">
          <a:xfrm flipV="1">
            <a:off x="9107488" y="1999655"/>
            <a:ext cx="1366837" cy="714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39" name="Line 15"/>
          <p:cNvSpPr>
            <a:spLocks noChangeShapeType="1"/>
          </p:cNvSpPr>
          <p:nvPr/>
        </p:nvSpPr>
        <p:spPr bwMode="auto">
          <a:xfrm flipV="1">
            <a:off x="9107489" y="1999655"/>
            <a:ext cx="1295400" cy="3577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0" name="Line 16"/>
          <p:cNvSpPr>
            <a:spLocks noChangeShapeType="1"/>
          </p:cNvSpPr>
          <p:nvPr/>
        </p:nvSpPr>
        <p:spPr bwMode="auto">
          <a:xfrm flipV="1">
            <a:off x="9109075" y="2071092"/>
            <a:ext cx="1220788" cy="539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9753600" y="1855193"/>
            <a:ext cx="1150938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0000FF"/>
                </a:solidFill>
              </a:rPr>
              <a:t>كتبت الألف على صورة الياء لأن أصلها ياء في المضارع</a:t>
            </a:r>
            <a:r>
              <a:rPr lang="ar-SA" altLang="ar-SA"/>
              <a:t> </a:t>
            </a:r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0781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8" grpId="0" animBg="1"/>
      <p:bldP spid="19" grpId="0" animBg="1"/>
      <p:bldP spid="20" grpId="0" animBg="1"/>
      <p:bldP spid="21" grpId="0" animBg="1"/>
      <p:bldP spid="37" grpId="0" animBg="1"/>
      <p:bldP spid="38" grpId="0" animBg="1"/>
      <p:bldP spid="39" grpId="0" animBg="1"/>
      <p:bldP spid="40" grpId="0" animBg="1"/>
      <p:bldP spid="41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64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65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0"/>
            <a:ext cx="109442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30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" y="0"/>
            <a:ext cx="102298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591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3" y="0"/>
            <a:ext cx="1067276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143253" y="1163633"/>
            <a:ext cx="53292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سامي طالب في الصف الرابع في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مدرسة </a:t>
            </a:r>
            <a:r>
              <a:rPr lang="ar-SA" altLang="ar-SA" sz="2400" b="1" dirty="0">
                <a:solidFill>
                  <a:srgbClr val="0000FF"/>
                </a:solidFill>
              </a:rPr>
              <a:t>ابن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الجوزية </a:t>
            </a:r>
            <a:r>
              <a:rPr lang="ar-SA" altLang="ar-SA" sz="2400" b="1" dirty="0">
                <a:solidFill>
                  <a:srgbClr val="0000FF"/>
                </a:solidFill>
              </a:rPr>
              <a:t>الابتدائية  يسكن في شارع عمر بن الخطاب حي السلام  بمدينة </a:t>
            </a:r>
            <a:r>
              <a:rPr lang="ar-SA" altLang="ar-SA" sz="2400" b="1" dirty="0" err="1">
                <a:solidFill>
                  <a:srgbClr val="0000FF"/>
                </a:solidFill>
              </a:rPr>
              <a:t>القنقذة</a:t>
            </a:r>
            <a:r>
              <a:rPr lang="ar-SA" altLang="ar-SA" sz="2400" b="1" dirty="0">
                <a:solidFill>
                  <a:srgbClr val="0000FF"/>
                </a:solidFill>
              </a:rPr>
              <a:t>  وليس لديه مشكلات صحية</a:t>
            </a:r>
            <a:r>
              <a:rPr lang="ar-SA" altLang="ar-SA" sz="1200" dirty="0"/>
              <a:t> </a:t>
            </a:r>
            <a:r>
              <a:rPr lang="ar-SA" altLang="ar-SA" sz="1200" dirty="0" smtClean="0"/>
              <a:t>.</a:t>
            </a:r>
            <a:endParaRPr lang="en-US" altLang="ar-SA" sz="1200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287588" y="4242309"/>
            <a:ext cx="5976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طلب الابن من </a:t>
            </a:r>
            <a:r>
              <a:rPr lang="ar-SA" altLang="ar-SA" sz="2400" b="1" dirty="0">
                <a:solidFill>
                  <a:srgbClr val="0000FF"/>
                </a:solidFill>
              </a:rPr>
              <a:t>أبيه أن يشتري له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عصفورًا كناريًا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287588" y="4784866"/>
            <a:ext cx="63928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لان صديقه عبد الوهاب اشترى له أبوه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عصفورًا </a:t>
            </a:r>
            <a:r>
              <a:rPr lang="ar-SA" altLang="ar-SA" sz="2400" b="1" dirty="0">
                <a:solidFill>
                  <a:srgbClr val="0000FF"/>
                </a:solidFill>
              </a:rPr>
              <a:t>أصفر اللون وهو كناري  جميل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430465" y="5661834"/>
            <a:ext cx="597693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قال له أتريد </a:t>
            </a:r>
            <a:r>
              <a:rPr lang="ar-SA" altLang="ar-SA" sz="2000" b="1" dirty="0" smtClean="0">
                <a:solidFill>
                  <a:srgbClr val="0000FF"/>
                </a:solidFill>
              </a:rPr>
              <a:t>عصفورًا </a:t>
            </a:r>
            <a:r>
              <a:rPr lang="ar-SA" altLang="ar-SA" sz="2000" b="1" dirty="0">
                <a:solidFill>
                  <a:srgbClr val="0000FF"/>
                </a:solidFill>
              </a:rPr>
              <a:t>أفضل منه </a:t>
            </a:r>
            <a:r>
              <a:rPr lang="ar-SA" altLang="ar-SA" sz="2000" b="1" dirty="0" smtClean="0">
                <a:solidFill>
                  <a:srgbClr val="0000FF"/>
                </a:solidFill>
              </a:rPr>
              <a:t>؟</a:t>
            </a:r>
          </a:p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 </a:t>
            </a:r>
            <a:r>
              <a:rPr lang="ar-SA" altLang="ar-SA" sz="2000" b="1" dirty="0">
                <a:solidFill>
                  <a:srgbClr val="0000FF"/>
                </a:solidFill>
              </a:rPr>
              <a:t>ثم قال له أشتري لك </a:t>
            </a:r>
            <a:r>
              <a:rPr lang="ar-SA" altLang="ar-SA" sz="2000" b="1" dirty="0" smtClean="0">
                <a:solidFill>
                  <a:srgbClr val="0000FF"/>
                </a:solidFill>
              </a:rPr>
              <a:t>قطارً</a:t>
            </a:r>
            <a:endParaRPr lang="en-US" altLang="ar-SA" sz="2000" b="1" dirty="0">
              <a:solidFill>
                <a:srgbClr val="0000FF"/>
              </a:solidFill>
            </a:endParaRPr>
          </a:p>
        </p:txBody>
      </p:sp>
      <p:pic>
        <p:nvPicPr>
          <p:cNvPr id="7" name="العصفور والقطا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7872" y="2878201"/>
            <a:ext cx="60960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948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264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3" y="0"/>
            <a:ext cx="11558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76375" y="1370466"/>
            <a:ext cx="5976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نعم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، </a:t>
            </a:r>
            <a:r>
              <a:rPr lang="ar-SA" altLang="ar-SA" sz="2800" b="1" dirty="0">
                <a:solidFill>
                  <a:srgbClr val="0000FF"/>
                </a:solidFill>
              </a:rPr>
              <a:t>لأنه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أصرَّ </a:t>
            </a:r>
            <a:r>
              <a:rPr lang="ar-SA" altLang="ar-SA" sz="2800" b="1" dirty="0">
                <a:solidFill>
                  <a:srgbClr val="0000FF"/>
                </a:solidFill>
              </a:rPr>
              <a:t>على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عصفور </a:t>
            </a:r>
            <a:r>
              <a:rPr lang="ar-SA" altLang="ar-SA" sz="2800" b="1" dirty="0">
                <a:solidFill>
                  <a:srgbClr val="0000FF"/>
                </a:solidFill>
              </a:rPr>
              <a:t>الكناري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04571" y="1979715"/>
            <a:ext cx="65250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تصرف حسن – حتى لا يتعود الابن على تمني ما في يد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الآخرين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104571" y="3167390"/>
            <a:ext cx="59769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أريد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عصفورًا كناريًا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4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872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431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745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H="1">
            <a:off x="8217352" y="1737632"/>
            <a:ext cx="576264" cy="56220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 flipV="1">
            <a:off x="8217352" y="1737631"/>
            <a:ext cx="708933" cy="28892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 flipV="1">
            <a:off x="8288790" y="2026556"/>
            <a:ext cx="513216" cy="27327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 flipH="1">
            <a:off x="2757713" y="1557451"/>
            <a:ext cx="1416505" cy="742384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H="1" flipV="1">
            <a:off x="2757713" y="1652134"/>
            <a:ext cx="1212283" cy="232966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H="1" flipV="1">
            <a:off x="2757712" y="1979783"/>
            <a:ext cx="1103088" cy="211874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-2800803" y="4691270"/>
            <a:ext cx="648176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لعبة القطار البخاري </a:t>
            </a:r>
            <a:endParaRPr lang="ar-SA" altLang="ar-SA" b="1" dirty="0" smtClean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ar-SA" altLang="ar-SA" b="1" dirty="0" smtClean="0">
                <a:solidFill>
                  <a:srgbClr val="0000FF"/>
                </a:solidFill>
              </a:rPr>
              <a:t> </a:t>
            </a:r>
            <a:r>
              <a:rPr lang="ar-SA" altLang="ar-SA" b="1" dirty="0">
                <a:solidFill>
                  <a:srgbClr val="0000FF"/>
                </a:solidFill>
              </a:rPr>
              <a:t>عصابة من اللصوص  وضابط </a:t>
            </a:r>
            <a:endParaRPr lang="en-US" altLang="ar-SA" b="1" dirty="0">
              <a:solidFill>
                <a:srgbClr val="0000FF"/>
              </a:solidFill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69772" y="5517059"/>
            <a:ext cx="521901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ألعاب جماعية تؤدى مع عدد من المشاركين </a:t>
            </a:r>
          </a:p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والفردية تؤدى بشخص واحد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9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48232" y="661343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مدينة الخبر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395287" y="1064269"/>
            <a:ext cx="54371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في أحد المطاعم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55406" y="2472216"/>
            <a:ext cx="31922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FF0000"/>
                </a:solidFill>
              </a:rPr>
              <a:t>التآلف </a:t>
            </a:r>
            <a:r>
              <a:rPr lang="ar-SA" altLang="ar-SA" sz="2000" b="1" dirty="0">
                <a:solidFill>
                  <a:srgbClr val="FF0000"/>
                </a:solidFill>
              </a:rPr>
              <a:t>بين أفراد </a:t>
            </a:r>
            <a:r>
              <a:rPr lang="ar-SA" altLang="ar-SA" sz="2000" b="1" dirty="0" smtClean="0">
                <a:solidFill>
                  <a:srgbClr val="FF0000"/>
                </a:solidFill>
              </a:rPr>
              <a:t>الأسرة - الترويح </a:t>
            </a:r>
            <a:r>
              <a:rPr lang="ar-SA" altLang="ar-SA" sz="2000" b="1" dirty="0">
                <a:solidFill>
                  <a:srgbClr val="FF0000"/>
                </a:solidFill>
              </a:rPr>
              <a:t>عن النفس   </a:t>
            </a:r>
            <a:endParaRPr lang="en-US" altLang="ar-SA" sz="2000" b="1" dirty="0">
              <a:solidFill>
                <a:srgbClr val="FF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09599" y="4326553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الأنوار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991599" y="5265985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الإطارات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991599" y="3959465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المقود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599" y="3522495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مرآة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901837" y="6505465"/>
            <a:ext cx="3557384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إعداد أستاذ اللغة العربية  </a:t>
            </a:r>
            <a:r>
              <a:rPr lang="ar-SA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محمد </a:t>
            </a:r>
            <a:r>
              <a:rPr lang="ar-SA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فيصل الحمود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6227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11427" y="1624239"/>
            <a:ext cx="56880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القاطرة هي التي تقوم بسحب المركبة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11426" y="1964645"/>
            <a:ext cx="5688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المركبة تتبع القاطرة في سيرها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888093" y="2522171"/>
            <a:ext cx="5688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في الأماكن المخصصة للعلب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 flipH="1" flipV="1">
            <a:off x="1654629" y="2931885"/>
            <a:ext cx="3338285" cy="145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>
            <a:off x="4992914" y="2563681"/>
            <a:ext cx="0" cy="3682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-168275" y="2876132"/>
            <a:ext cx="62642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تقرب النفوس وتعود الأولاد على التعاون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50684" y="5392569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قاطرات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750684" y="5712235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مهارات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254513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868488" y="666523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الحكايات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22664" y="957161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الفتيات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112000" y="4307452"/>
            <a:ext cx="15285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ألعب</a:t>
            </a:r>
            <a:r>
              <a:rPr lang="ar-SA" altLang="ar-SA" sz="1100" dirty="0"/>
              <a:t> </a:t>
            </a:r>
            <a:endParaRPr lang="en-US" altLang="ar-SA" sz="1100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25947" y="5014215"/>
            <a:ext cx="15285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أستعمل</a:t>
            </a:r>
            <a:r>
              <a:rPr lang="ar-SA" altLang="ar-SA" sz="1100" dirty="0"/>
              <a:t> </a:t>
            </a:r>
            <a:endParaRPr lang="en-US" altLang="ar-SA" sz="11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039430" y="4719451"/>
            <a:ext cx="15285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أستأثر </a:t>
            </a:r>
            <a:r>
              <a:rPr lang="ar-SA" altLang="ar-SA" sz="1050" dirty="0"/>
              <a:t> </a:t>
            </a:r>
            <a:endParaRPr lang="en-US" altLang="ar-SA" sz="1050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053944" y="5363469"/>
            <a:ext cx="15285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أسبح  </a:t>
            </a:r>
            <a:r>
              <a:rPr lang="ar-SA" altLang="ar-SA" sz="1050" dirty="0"/>
              <a:t> </a:t>
            </a:r>
            <a:endParaRPr lang="en-US" altLang="ar-SA" sz="1050" dirty="0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125947" y="5745877"/>
            <a:ext cx="15285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أزاول   </a:t>
            </a:r>
            <a:r>
              <a:rPr lang="ar-SA" altLang="ar-SA" sz="1050" dirty="0"/>
              <a:t> </a:t>
            </a:r>
            <a:endParaRPr lang="en-US" altLang="ar-SA" sz="1050" dirty="0"/>
          </a:p>
        </p:txBody>
      </p:sp>
    </p:spTree>
    <p:extLst>
      <p:ext uri="{BB962C8B-B14F-4D97-AF65-F5344CB8AC3E}">
        <p14:creationId xmlns:p14="http://schemas.microsoft.com/office/powerpoint/2010/main" val="10853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36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45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0"/>
            <a:ext cx="11315701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074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38" y="0"/>
            <a:ext cx="109870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118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0"/>
            <a:ext cx="110013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475185" y="1448481"/>
            <a:ext cx="23034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كرة القدم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768725" y="2205491"/>
            <a:ext cx="23034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معروف الرصافي</a:t>
            </a:r>
            <a:r>
              <a:rPr lang="ar-SA" altLang="ar-SA" sz="3200" b="1" dirty="0">
                <a:solidFill>
                  <a:srgbClr val="0000FF"/>
                </a:solidFill>
              </a:rPr>
              <a:t>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627188" y="2605088"/>
            <a:ext cx="15128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سبع </a:t>
            </a:r>
            <a:r>
              <a:rPr lang="ar-SA" altLang="ar-SA" sz="2400" b="1" dirty="0">
                <a:solidFill>
                  <a:srgbClr val="0000FF"/>
                </a:solidFill>
              </a:rPr>
              <a:t>أبيات </a:t>
            </a:r>
            <a:r>
              <a:rPr lang="ar-SA" altLang="ar-SA" sz="3200" b="1" dirty="0">
                <a:solidFill>
                  <a:srgbClr val="0000FF"/>
                </a:solidFill>
              </a:rPr>
              <a:t>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>
            <a:off x="7505472" y="4496935"/>
            <a:ext cx="862013" cy="2524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7505474" y="4749348"/>
            <a:ext cx="898524" cy="57739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7505473" y="5073197"/>
            <a:ext cx="917574" cy="5043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 flipV="1">
            <a:off x="7486424" y="4496934"/>
            <a:ext cx="1047976" cy="115207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7486424" y="5000174"/>
            <a:ext cx="757690" cy="89965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033916" y="4155282"/>
            <a:ext cx="3600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اللاعبون شرعوا رؤوسهم للحصول على الكرة</a:t>
            </a:r>
            <a:r>
              <a:rPr lang="ar-SA" altLang="ar-SA" sz="3200" b="1" dirty="0">
                <a:solidFill>
                  <a:srgbClr val="0000FF"/>
                </a:solidFill>
              </a:rPr>
              <a:t> 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17576" y="5548995"/>
            <a:ext cx="32400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dirty="0">
                <a:solidFill>
                  <a:srgbClr val="0000FF"/>
                </a:solidFill>
              </a:rPr>
              <a:t>الجمام : الراحة </a:t>
            </a:r>
            <a:endParaRPr lang="en-US" altLang="ar-SA" sz="4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4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3" y="0"/>
            <a:ext cx="11201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425371" y="1371570"/>
            <a:ext cx="25039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تقوية الجسم </a:t>
            </a:r>
            <a:r>
              <a:rPr lang="ar-SA" altLang="ar-SA" sz="2000" b="1" dirty="0" smtClean="0">
                <a:solidFill>
                  <a:srgbClr val="0000FF"/>
                </a:solidFill>
              </a:rPr>
              <a:t>وتنشيط</a:t>
            </a:r>
            <a:endParaRPr lang="en-US" altLang="ar-SA" sz="20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16050" y="1592580"/>
            <a:ext cx="42846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يسوقون الكرة بأرجلهم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01196" y="1966010"/>
            <a:ext cx="42846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عندما ترتفع الكرة عاليا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15346" y="2249478"/>
            <a:ext cx="42846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عندما ينتهون من أعمالهم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97845" y="2520795"/>
            <a:ext cx="42846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لمس الكرة باليد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2905780"/>
            <a:ext cx="42846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نمرن العقول بالقراءة والتفكير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97845" y="3966992"/>
            <a:ext cx="4032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البيت الثاني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97795" y="4839594"/>
            <a:ext cx="40322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البيت </a:t>
            </a:r>
            <a:r>
              <a:rPr lang="ar-SA" altLang="ar-SA" sz="3200" b="1" dirty="0" smtClean="0">
                <a:solidFill>
                  <a:srgbClr val="0000FF"/>
                </a:solidFill>
              </a:rPr>
              <a:t>الأخير 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-29028" y="5424369"/>
            <a:ext cx="51314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كلا الفريقين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يحاولان </a:t>
            </a:r>
            <a:r>
              <a:rPr lang="ar-SA" altLang="ar-SA" sz="2800" b="1" dirty="0">
                <a:solidFill>
                  <a:srgbClr val="0000FF"/>
                </a:solidFill>
              </a:rPr>
              <a:t>الانتصار على الآخر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3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" y="0"/>
            <a:ext cx="11263313" cy="65722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260257" y="1924188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أسماء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cxnSp>
        <p:nvCxnSpPr>
          <p:cNvPr id="5" name="رابط مستقيم 4"/>
          <p:cNvCxnSpPr/>
          <p:nvPr/>
        </p:nvCxnSpPr>
        <p:spPr>
          <a:xfrm flipH="1">
            <a:off x="4778477" y="2012676"/>
            <a:ext cx="3687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flipH="1" flipV="1">
            <a:off x="4321275" y="2271252"/>
            <a:ext cx="535853" cy="118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flipH="1" flipV="1">
            <a:off x="4134463" y="2571135"/>
            <a:ext cx="535853" cy="118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710925" y="4510072"/>
            <a:ext cx="7253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نعم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209966" y="5384071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الانطلاق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881744" y="5418485"/>
            <a:ext cx="1450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الشق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0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0"/>
            <a:ext cx="114871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1500188" y="6306235"/>
            <a:ext cx="87868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إعداد أستاذ اللغة العربية  </a:t>
            </a:r>
            <a:r>
              <a:rPr lang="ar-SA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محمد فيصل الحمود    </a:t>
            </a:r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للاقتراحات والاستفسارات :  </a:t>
            </a:r>
            <a:r>
              <a:rPr lang="en-US" b="1" dirty="0">
                <a:solidFill>
                  <a:srgbClr val="FF0000"/>
                </a:solidFill>
              </a:rPr>
              <a:t>mh-fi@hotmail.com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4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708604" y="1640568"/>
            <a:ext cx="23764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3333FF"/>
                </a:solidFill>
              </a:rPr>
              <a:t>خزاف 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899026" y="3712936"/>
            <a:ext cx="23764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 smtClean="0">
                <a:solidFill>
                  <a:srgbClr val="3333FF"/>
                </a:solidFill>
              </a:rPr>
              <a:t>نجار</a:t>
            </a:r>
            <a:endParaRPr lang="en-US" altLang="ar-SA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710782" y="4934630"/>
            <a:ext cx="23764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3333FF"/>
                </a:solidFill>
              </a:rPr>
              <a:t>خياط    </a:t>
            </a:r>
            <a:r>
              <a:rPr lang="ar-SA" altLang="ar-SA" dirty="0"/>
              <a:t> </a:t>
            </a:r>
            <a:endParaRPr lang="en-US" altLang="ar-SA" dirty="0"/>
          </a:p>
        </p:txBody>
      </p:sp>
    </p:spTree>
    <p:extLst>
      <p:ext uri="{BB962C8B-B14F-4D97-AF65-F5344CB8AC3E}">
        <p14:creationId xmlns:p14="http://schemas.microsoft.com/office/powerpoint/2010/main" val="30979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241" y="0"/>
            <a:ext cx="5563518" cy="6858000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80000" y="4773300"/>
            <a:ext cx="101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 smtClean="0">
                <a:solidFill>
                  <a:srgbClr val="3333FF"/>
                </a:solidFill>
              </a:rPr>
              <a:t>حداد</a:t>
            </a:r>
            <a:endParaRPr lang="en-US" altLang="ar-SA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248047" y="3273269"/>
            <a:ext cx="24674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  ميكانيكي</a:t>
            </a:r>
            <a:endParaRPr lang="en-US" altLang="ar-SA" sz="1600" dirty="0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846285" y="990303"/>
            <a:ext cx="24674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  فلاح</a:t>
            </a:r>
            <a:endParaRPr lang="en-US" altLang="ar-SA" sz="1600" dirty="0"/>
          </a:p>
        </p:txBody>
      </p:sp>
    </p:spTree>
    <p:extLst>
      <p:ext uri="{BB962C8B-B14F-4D97-AF65-F5344CB8AC3E}">
        <p14:creationId xmlns:p14="http://schemas.microsoft.com/office/powerpoint/2010/main" val="5319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88974" y="1052963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جزار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00980" y="1397129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نجار 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394403" y="1701056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حداد 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17070" y="1962119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طيار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355736" y="2285831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خباز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281809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رابط كسهم مستقيم 3"/>
          <p:cNvCxnSpPr/>
          <p:nvPr/>
        </p:nvCxnSpPr>
        <p:spPr>
          <a:xfrm flipH="1" flipV="1">
            <a:off x="3228975" y="3300413"/>
            <a:ext cx="4814888" cy="5286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flipH="1">
            <a:off x="5529263" y="3300413"/>
            <a:ext cx="2257426" cy="10001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7043737" y="2828925"/>
            <a:ext cx="180976" cy="14716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flipH="1">
            <a:off x="4457700" y="2357437"/>
            <a:ext cx="1526381" cy="1728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>
            <a:off x="3638550" y="2328862"/>
            <a:ext cx="1276351" cy="14716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043863" y="5484167"/>
            <a:ext cx="1611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منشار النجار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043863" y="5786439"/>
            <a:ext cx="1611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خبز الخباز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471069" y="5160465"/>
            <a:ext cx="1611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صنارة الصياد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471069" y="5547567"/>
            <a:ext cx="1611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قلم الكاتب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4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رابط كسهم مستقيم 3"/>
          <p:cNvCxnSpPr/>
          <p:nvPr/>
        </p:nvCxnSpPr>
        <p:spPr>
          <a:xfrm flipH="1">
            <a:off x="6515100" y="5014913"/>
            <a:ext cx="1928813" cy="542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H="1" flipV="1">
            <a:off x="3971925" y="5014913"/>
            <a:ext cx="1595439" cy="5429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 flipV="1">
            <a:off x="6515100" y="5014913"/>
            <a:ext cx="1928814" cy="3143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flipH="1">
            <a:off x="3971924" y="5014914"/>
            <a:ext cx="1002510" cy="8286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>
            <a:off x="6515100" y="5572125"/>
            <a:ext cx="1928814" cy="2714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H="1" flipV="1">
            <a:off x="3971924" y="5329238"/>
            <a:ext cx="1595440" cy="60721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14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0"/>
            <a:ext cx="105156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78086" y="1968274"/>
            <a:ext cx="2520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يلبس زي مخصص 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06649" y="2524048"/>
            <a:ext cx="2520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ينظم حركة المرور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515532" y="3034992"/>
            <a:ext cx="25209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يساعد المشاة على قطع الطريق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349524" y="3651807"/>
            <a:ext cx="2520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يساعد بإذن الله على تقليل الحوادث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828574" y="1968274"/>
            <a:ext cx="2520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يداوي الحيوانات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077585" y="2467378"/>
            <a:ext cx="25209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يقدم المعلومات اللازمة عن الحيوانات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077585" y="3034992"/>
            <a:ext cx="25209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يعمل </a:t>
            </a:r>
            <a:r>
              <a:rPr lang="ar-SA" altLang="ar-SA" sz="2000" b="1" dirty="0">
                <a:solidFill>
                  <a:srgbClr val="3333FF"/>
                </a:solidFill>
              </a:rPr>
              <a:t>في المستشفى </a:t>
            </a:r>
            <a:r>
              <a:rPr lang="ar-SA" altLang="ar-SA" sz="2000" b="1" dirty="0" smtClean="0">
                <a:solidFill>
                  <a:srgbClr val="3333FF"/>
                </a:solidFill>
              </a:rPr>
              <a:t>البيطري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828574" y="3762697"/>
            <a:ext cx="2520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يعتني بالحيوانات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484438" y="4608775"/>
            <a:ext cx="28082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الشرطي  – الطبيب  - الممرض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760063" y="4805481"/>
            <a:ext cx="25209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الطبيب</a:t>
            </a:r>
            <a:r>
              <a:rPr lang="ar-SA" altLang="ar-SA" sz="1200" b="1" dirty="0">
                <a:solidFill>
                  <a:srgbClr val="3333FF"/>
                </a:solidFill>
              </a:rPr>
              <a:t> </a:t>
            </a:r>
            <a:endParaRPr lang="en-US" altLang="ar-SA" sz="1200" b="1" dirty="0">
              <a:solidFill>
                <a:srgbClr val="3333FF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900113" y="2721429"/>
            <a:ext cx="31686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000" b="1">
                <a:solidFill>
                  <a:srgbClr val="3333FF"/>
                </a:solidFill>
              </a:rPr>
              <a:t>تزيينها بورق الحائط الملون</a:t>
            </a:r>
            <a:r>
              <a:rPr lang="ar-SA" altLang="ar-SA" sz="3600" b="1">
                <a:solidFill>
                  <a:srgbClr val="3333FF"/>
                </a:solidFill>
              </a:rPr>
              <a:t> </a:t>
            </a:r>
            <a:r>
              <a:rPr lang="ar-SA" altLang="ar-SA" sz="1600" b="1">
                <a:solidFill>
                  <a:srgbClr val="3333FF"/>
                </a:solidFill>
              </a:rPr>
              <a:t> </a:t>
            </a:r>
            <a:endParaRPr lang="en-US" altLang="ar-SA" sz="1600" b="1">
              <a:solidFill>
                <a:srgbClr val="3333FF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3038249" y="5189894"/>
            <a:ext cx="356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إعطائهم </a:t>
            </a:r>
            <a:r>
              <a:rPr lang="ar-SA" altLang="ar-SA" sz="2000" b="1" dirty="0">
                <a:solidFill>
                  <a:srgbClr val="3333FF"/>
                </a:solidFill>
              </a:rPr>
              <a:t>أجورهم – </a:t>
            </a:r>
            <a:r>
              <a:rPr lang="ar-SA" altLang="ar-SA" sz="2000" b="1" dirty="0" smtClean="0">
                <a:solidFill>
                  <a:srgbClr val="3333FF"/>
                </a:solidFill>
              </a:rPr>
              <a:t>احترامهم</a:t>
            </a:r>
            <a:endParaRPr lang="en-US" altLang="ar-SA" sz="16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8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3" y="0"/>
            <a:ext cx="1084421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203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0"/>
            <a:ext cx="108727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57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245225" y="989807"/>
            <a:ext cx="720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اسم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389438" y="1012032"/>
            <a:ext cx="8651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الفعل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347912" y="1784351"/>
            <a:ext cx="1152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الفتحة  </a:t>
            </a:r>
            <a:r>
              <a:rPr lang="ar-SA" altLang="ar-SA" dirty="0"/>
              <a:t> </a:t>
            </a:r>
            <a:endParaRPr lang="en-US" altLang="ar-SA" dirty="0"/>
          </a:p>
        </p:txBody>
      </p:sp>
    </p:spTree>
    <p:extLst>
      <p:ext uri="{BB962C8B-B14F-4D97-AF65-F5344CB8AC3E}">
        <p14:creationId xmlns:p14="http://schemas.microsoft.com/office/powerpoint/2010/main" val="275414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0"/>
            <a:ext cx="112156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مستطيل مستدير الزوايا 4"/>
          <p:cNvSpPr/>
          <p:nvPr/>
        </p:nvSpPr>
        <p:spPr>
          <a:xfrm>
            <a:off x="5704114" y="2670629"/>
            <a:ext cx="333829" cy="1741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716927" y="3312886"/>
            <a:ext cx="333829" cy="1741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5704113" y="4998357"/>
            <a:ext cx="333829" cy="1741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5731440" y="5983515"/>
            <a:ext cx="333829" cy="1741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816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0"/>
            <a:ext cx="116157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6012428" y="1338944"/>
            <a:ext cx="333829" cy="17417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96078" y="2852059"/>
            <a:ext cx="3816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3333FF"/>
                </a:solidFill>
              </a:rPr>
              <a:t>الصوم </a:t>
            </a:r>
            <a:r>
              <a:rPr lang="ar-SA" altLang="ar-SA" sz="4000" b="1" dirty="0" smtClean="0">
                <a:solidFill>
                  <a:srgbClr val="3333FF"/>
                </a:solidFill>
              </a:rPr>
              <a:t>يعلّمنا </a:t>
            </a:r>
            <a:r>
              <a:rPr lang="ar-SA" altLang="ar-SA" sz="4000" b="1" dirty="0">
                <a:solidFill>
                  <a:srgbClr val="3333FF"/>
                </a:solidFill>
              </a:rPr>
              <a:t>التجلد </a:t>
            </a:r>
            <a:endParaRPr lang="en-US" altLang="ar-SA" sz="4000" b="1" dirty="0">
              <a:solidFill>
                <a:srgbClr val="3333FF"/>
              </a:solidFill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flipH="1" flipV="1">
            <a:off x="6139542" y="4659085"/>
            <a:ext cx="952385" cy="125866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7520097" y="4891313"/>
            <a:ext cx="593389" cy="1476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7520097" y="5351005"/>
            <a:ext cx="593389" cy="280536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5849257" y="5681207"/>
            <a:ext cx="945975" cy="13902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8953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0"/>
            <a:ext cx="116728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875064" y="1217587"/>
            <a:ext cx="4248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يزودنا بتصاميم جميلة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546951" y="1476704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النجار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686378" y="1491218"/>
            <a:ext cx="35290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يصنع لي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سريرًا 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439081" y="1876442"/>
            <a:ext cx="35290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لأنه</a:t>
            </a:r>
            <a:r>
              <a:rPr lang="ar-SA" altLang="ar-SA" sz="2800" b="1" dirty="0">
                <a:solidFill>
                  <a:srgbClr val="3333FF"/>
                </a:solidFill>
              </a:rPr>
              <a:t>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يعلمنا القراءة والكتابة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791201" y="1781987"/>
            <a:ext cx="25717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من الناس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المعلم 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763657" y="2873829"/>
            <a:ext cx="313418" cy="1451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5215391" y="2885823"/>
            <a:ext cx="313418" cy="1451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25573" y="2885823"/>
            <a:ext cx="313418" cy="1451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6861400" y="3185960"/>
            <a:ext cx="313418" cy="1451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831761" y="4081891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يدوية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16138" y="4598709"/>
            <a:ext cx="136842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النجار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863851" y="4899808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البناء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655889" y="5224420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الخزاف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944561" y="5874484"/>
            <a:ext cx="7418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لأنه يعمل بجد ونشاط وخاصةً عندما يرتاح الآخرون</a:t>
            </a:r>
            <a:endParaRPr lang="en-US" altLang="ar-SA" sz="1100" dirty="0"/>
          </a:p>
        </p:txBody>
      </p:sp>
    </p:spTree>
    <p:extLst>
      <p:ext uri="{BB962C8B-B14F-4D97-AF65-F5344CB8AC3E}">
        <p14:creationId xmlns:p14="http://schemas.microsoft.com/office/powerpoint/2010/main" val="206124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0"/>
            <a:ext cx="1144428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33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0"/>
            <a:ext cx="11301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406447" y="1423081"/>
            <a:ext cx="936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لا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02872" y="1757715"/>
            <a:ext cx="3887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الحداد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050" y="2049815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الواو 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984376" y="2579045"/>
            <a:ext cx="38877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الأهازيج والأناشيد  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812801" y="2865135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الأهازيج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909765" y="3157903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الحقل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-235857" y="3450671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الفاء 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0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9" y="0"/>
            <a:ext cx="1170146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426732" y="2185761"/>
            <a:ext cx="11509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الحداد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093620" y="2880703"/>
            <a:ext cx="1150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الأهازيج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017317" y="2819147"/>
            <a:ext cx="1150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الفتحة 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506232" y="3436937"/>
            <a:ext cx="11509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ثم 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426733" y="3436937"/>
            <a:ext cx="1150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المعمل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57236" y="4021712"/>
            <a:ext cx="2160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معطوف عليه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773136" y="4339460"/>
            <a:ext cx="2160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معطوف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254207" y="4593968"/>
            <a:ext cx="21605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الإعراب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20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0"/>
            <a:ext cx="1138713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08717" y="3117395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يحيا </a:t>
            </a:r>
            <a:r>
              <a:rPr lang="ar-SA" altLang="ar-SA" sz="2000" b="1" dirty="0">
                <a:solidFill>
                  <a:srgbClr val="3333FF"/>
                </a:solidFill>
              </a:rPr>
              <a:t>الفلاحون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76025" y="3130548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>
                <a:solidFill>
                  <a:srgbClr val="3333FF"/>
                </a:solidFill>
              </a:rPr>
              <a:t>أحب الفلاحين </a:t>
            </a:r>
            <a:endParaRPr lang="en-US" altLang="ar-SA" sz="2000" b="1">
              <a:solidFill>
                <a:srgbClr val="3333FF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465641" y="3389085"/>
            <a:ext cx="26654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يحيا النجارون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305053" y="3403600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>
                <a:solidFill>
                  <a:srgbClr val="3333FF"/>
                </a:solidFill>
              </a:rPr>
              <a:t>أحب النجارين </a:t>
            </a:r>
            <a:endParaRPr lang="en-US" altLang="ar-SA" sz="2000" b="1">
              <a:solidFill>
                <a:srgbClr val="3333FF"/>
              </a:solidFill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465641" y="3724215"/>
            <a:ext cx="26654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>
                <a:solidFill>
                  <a:srgbClr val="3333FF"/>
                </a:solidFill>
              </a:rPr>
              <a:t>يحيا الخزافون </a:t>
            </a:r>
            <a:endParaRPr lang="en-US" altLang="ar-SA" sz="2000" b="1">
              <a:solidFill>
                <a:srgbClr val="3333FF"/>
              </a:solidFill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276025" y="3718860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أحب الخزافين 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465641" y="4010078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يحيا الخبازون 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305053" y="3991912"/>
            <a:ext cx="26654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أحب الخبازين  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4465641" y="4295091"/>
            <a:ext cx="26654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يحيا الحدادون 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305053" y="4270429"/>
            <a:ext cx="26654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أحب الحدادين 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965370" y="4755497"/>
            <a:ext cx="10008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معلمون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940629" y="4780159"/>
            <a:ext cx="100080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معلمين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4973641" y="4964006"/>
            <a:ext cx="21574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>
                <a:solidFill>
                  <a:srgbClr val="3333FF"/>
                </a:solidFill>
              </a:rPr>
              <a:t>مهندسون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908761" y="4964006"/>
            <a:ext cx="21574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>
                <a:solidFill>
                  <a:srgbClr val="3333FF"/>
                </a:solidFill>
              </a:rPr>
              <a:t>مهندسين 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5347949" y="5239055"/>
            <a:ext cx="1654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 smtClean="0">
                <a:solidFill>
                  <a:srgbClr val="3333FF"/>
                </a:solidFill>
              </a:rPr>
              <a:t>سائقون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3371632" y="5239055"/>
            <a:ext cx="1654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 smtClean="0">
                <a:solidFill>
                  <a:srgbClr val="3333FF"/>
                </a:solidFill>
              </a:rPr>
              <a:t>سائقين 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04877" y="5496570"/>
            <a:ext cx="1654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>
                <a:solidFill>
                  <a:srgbClr val="3333FF"/>
                </a:solidFill>
              </a:rPr>
              <a:t>ممرضون</a:t>
            </a:r>
            <a:endParaRPr lang="en-US" altLang="ar-SA" sz="2400" b="1" dirty="0">
              <a:solidFill>
                <a:srgbClr val="3333FF"/>
              </a:solidFill>
            </a:endParaRPr>
          </a:p>
          <a:p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3341193" y="5528673"/>
            <a:ext cx="1654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 smtClean="0">
                <a:solidFill>
                  <a:srgbClr val="3333FF"/>
                </a:solidFill>
              </a:rPr>
              <a:t>ممرضين</a:t>
            </a:r>
            <a:endParaRPr lang="en-US" altLang="ar-SA" sz="2400" b="1" dirty="0">
              <a:solidFill>
                <a:srgbClr val="3333FF"/>
              </a:solidFill>
            </a:endParaRPr>
          </a:p>
          <a:p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5383332" y="5771619"/>
            <a:ext cx="1654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 smtClean="0">
                <a:solidFill>
                  <a:srgbClr val="3333FF"/>
                </a:solidFill>
              </a:rPr>
              <a:t>صحفيون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3314595" y="5803722"/>
            <a:ext cx="1654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altLang="ar-SA" sz="2400" b="1" dirty="0" smtClean="0">
                <a:solidFill>
                  <a:srgbClr val="3333FF"/>
                </a:solidFill>
              </a:rPr>
              <a:t>صحفيين</a:t>
            </a:r>
            <a:endParaRPr lang="en-US" altLang="ar-SA" sz="2400" b="1" dirty="0">
              <a:solidFill>
                <a:srgbClr val="3333FF"/>
              </a:solidFill>
            </a:endParaRPr>
          </a:p>
          <a:p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9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0"/>
            <a:ext cx="1148714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128860" y="2070100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من يصنع الأسرة ؟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976335" y="2430463"/>
            <a:ext cx="51831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>
                <a:solidFill>
                  <a:srgbClr val="FF33CC"/>
                </a:solidFill>
              </a:rPr>
              <a:t>ماذا يحدث للنبات عندما يعطش ؟</a:t>
            </a:r>
            <a:endParaRPr lang="en-US" altLang="ar-SA" sz="2800" b="1">
              <a:solidFill>
                <a:srgbClr val="FF33CC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200298" y="2720975"/>
            <a:ext cx="3887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>
                <a:solidFill>
                  <a:srgbClr val="3333FF"/>
                </a:solidFill>
              </a:rPr>
              <a:t>لماذا تتأخر كل يوم ؟ </a:t>
            </a:r>
            <a:endParaRPr lang="en-US" altLang="ar-SA" sz="2800" b="1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170138" y="3008187"/>
            <a:ext cx="3887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33CC"/>
                </a:solidFill>
              </a:rPr>
              <a:t>كم صفحة ذاكرت ؟ </a:t>
            </a:r>
            <a:endParaRPr lang="en-US" altLang="ar-SA" sz="2800" b="1" dirty="0">
              <a:solidFill>
                <a:srgbClr val="FF33CC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433207" y="3255030"/>
            <a:ext cx="3887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متى يوم الامتحان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010932" y="3571144"/>
            <a:ext cx="3887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33CC"/>
                </a:solidFill>
              </a:rPr>
              <a:t>أين تسكن ؟ </a:t>
            </a:r>
            <a:endParaRPr lang="en-US" altLang="ar-SA" sz="2800" b="1" dirty="0">
              <a:solidFill>
                <a:srgbClr val="FF33CC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433206" y="3887258"/>
            <a:ext cx="3887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ما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هي واجباتك اليومية </a:t>
            </a:r>
            <a:r>
              <a:rPr lang="ar-SA" altLang="ar-SA" sz="2800" b="1" dirty="0">
                <a:solidFill>
                  <a:srgbClr val="3333FF"/>
                </a:solidFill>
              </a:rPr>
              <a:t>؟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66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88" y="0"/>
            <a:ext cx="109156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983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3" y="0"/>
            <a:ext cx="109585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639004" y="789895"/>
            <a:ext cx="23034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ثلاثة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75292" y="1076994"/>
            <a:ext cx="4067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أبدلت واو قبل علامة التثنية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57148" y="1660645"/>
            <a:ext cx="23034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قائمة</a:t>
            </a:r>
            <a:r>
              <a:rPr lang="ar-SA" altLang="ar-SA" sz="2800" b="1" dirty="0">
                <a:solidFill>
                  <a:srgbClr val="3333FF"/>
                </a:solidFill>
              </a:rPr>
              <a:t>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875292" y="1922255"/>
            <a:ext cx="16375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على صورة الياء  </a:t>
            </a:r>
            <a:r>
              <a:rPr lang="ar-SA" altLang="ar-SA" sz="1100" dirty="0"/>
              <a:t> </a:t>
            </a:r>
            <a:endParaRPr lang="en-US" altLang="ar-SA" sz="1100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57942" y="3990017"/>
            <a:ext cx="22077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 dirty="0" smtClean="0">
                <a:solidFill>
                  <a:srgbClr val="FF0000"/>
                </a:solidFill>
              </a:rPr>
              <a:t>فتى </a:t>
            </a:r>
            <a:r>
              <a:rPr lang="ar-SA" sz="2400" b="1" dirty="0">
                <a:solidFill>
                  <a:srgbClr val="FF0000"/>
                </a:solidFill>
              </a:rPr>
              <a:t>· </a:t>
            </a:r>
            <a:r>
              <a:rPr lang="ar-SA" sz="2400" b="1" dirty="0" smtClean="0">
                <a:solidFill>
                  <a:srgbClr val="FF0000"/>
                </a:solidFill>
              </a:rPr>
              <a:t>نجوى </a:t>
            </a:r>
            <a:r>
              <a:rPr lang="ar-SA" sz="2400" b="1" dirty="0">
                <a:solidFill>
                  <a:srgbClr val="FF0000"/>
                </a:solidFill>
              </a:rPr>
              <a:t>· ربُى.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35124" y="4250503"/>
            <a:ext cx="22077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صبا - دنيا - العلا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587750" y="3860801"/>
            <a:ext cx="5040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أنقل المسافرين بسرعة وطلاقة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602038" y="4446556"/>
            <a:ext cx="50403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أنا أصبر على العطش وأتحمل حر الرمال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629150" y="4934228"/>
            <a:ext cx="38687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ننقل المسافرين </a:t>
            </a:r>
            <a:r>
              <a:rPr lang="ar-SA" altLang="ar-SA" sz="2400" b="1" dirty="0" smtClean="0">
                <a:solidFill>
                  <a:srgbClr val="3333FF"/>
                </a:solidFill>
              </a:rPr>
              <a:t>بسرعة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575843" y="5501292"/>
            <a:ext cx="50403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نحن نجتهد في دروسنا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60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" y="0"/>
            <a:ext cx="1112996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025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" y="0"/>
            <a:ext cx="1118711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2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0"/>
            <a:ext cx="11430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38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" y="0"/>
            <a:ext cx="109013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138942" y="3189514"/>
            <a:ext cx="4968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كانت الأطيار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مشغولةً </a:t>
            </a:r>
            <a:r>
              <a:rPr lang="ar-SA" altLang="ar-SA" sz="2800" b="1" dirty="0">
                <a:solidFill>
                  <a:srgbClr val="3333FF"/>
                </a:solidFill>
              </a:rPr>
              <a:t>ببناء أعشاشها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62629" y="3755785"/>
            <a:ext cx="6089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كان النمل يحمل قوته إلى بيته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ليخزنه للشتاء 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346780" y="4279005"/>
            <a:ext cx="5761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يمتص النحل الرحيق ليصنع منه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عسلًا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346780" y="4825287"/>
            <a:ext cx="5761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يحرس </a:t>
            </a:r>
            <a:r>
              <a:rPr lang="ar-SA" altLang="ar-SA" sz="2800" b="1" dirty="0">
                <a:solidFill>
                  <a:srgbClr val="3333FF"/>
                </a:solidFill>
              </a:rPr>
              <a:t>الكلب الأغنام ولا يغفل عنها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491241" y="5371569"/>
            <a:ext cx="57610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عاد طلال إلى المنزل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مسرعًا </a:t>
            </a:r>
            <a:r>
              <a:rPr lang="ar-SA" altLang="ar-SA" sz="2800" b="1" dirty="0">
                <a:solidFill>
                  <a:srgbClr val="3333FF"/>
                </a:solidFill>
              </a:rPr>
              <a:t>وذاكر دروسه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pic>
        <p:nvPicPr>
          <p:cNvPr id="8" name="كل يعم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23379" y="1728832"/>
            <a:ext cx="60960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880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943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" y="0"/>
            <a:ext cx="1147286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50432" y="1605643"/>
            <a:ext cx="5111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كانت كل نملة تحمل قوتها إلى بيتها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09875" y="2643868"/>
            <a:ext cx="5111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جلس تحت </a:t>
            </a:r>
            <a:r>
              <a:rPr lang="ar-SA" altLang="ar-SA" sz="3200" b="1" dirty="0" smtClean="0">
                <a:solidFill>
                  <a:srgbClr val="3333FF"/>
                </a:solidFill>
              </a:rPr>
              <a:t>شجرةٍ ظليلةٍ </a:t>
            </a:r>
            <a:r>
              <a:rPr lang="ar-SA" altLang="ar-SA" sz="3200" b="1" dirty="0">
                <a:solidFill>
                  <a:srgbClr val="3333FF"/>
                </a:solidFill>
              </a:rPr>
              <a:t>ليستريح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50432" y="3501005"/>
            <a:ext cx="5256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أهمية العمل – العمل في حياتنا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0"/>
            <a:ext cx="114442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534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0"/>
            <a:ext cx="113585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Line 7"/>
          <p:cNvSpPr>
            <a:spLocks noChangeShapeType="1"/>
          </p:cNvSpPr>
          <p:nvPr/>
        </p:nvSpPr>
        <p:spPr bwMode="auto">
          <a:xfrm flipH="1">
            <a:off x="5823402" y="5425168"/>
            <a:ext cx="1368425" cy="29346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" name="Line 8"/>
          <p:cNvSpPr>
            <a:spLocks noChangeShapeType="1"/>
          </p:cNvSpPr>
          <p:nvPr/>
        </p:nvSpPr>
        <p:spPr bwMode="auto">
          <a:xfrm flipH="1" flipV="1">
            <a:off x="5823402" y="5182282"/>
            <a:ext cx="1368426" cy="571954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H="1" flipV="1">
            <a:off x="5823400" y="5425168"/>
            <a:ext cx="1368428" cy="57082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 flipH="1">
            <a:off x="5823401" y="5182281"/>
            <a:ext cx="1296990" cy="81370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1845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0"/>
            <a:ext cx="116300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529138" y="863828"/>
            <a:ext cx="16557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400" b="1" dirty="0">
                <a:solidFill>
                  <a:srgbClr val="3333FF"/>
                </a:solidFill>
              </a:rPr>
              <a:t>قدوم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539695" y="1244828"/>
            <a:ext cx="16557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400" b="1" dirty="0">
                <a:solidFill>
                  <a:srgbClr val="3333FF"/>
                </a:solidFill>
              </a:rPr>
              <a:t>فأس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9884229" y="3643086"/>
            <a:ext cx="290285" cy="1596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7438571" y="2881086"/>
            <a:ext cx="290285" cy="1596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5394552" y="2710999"/>
            <a:ext cx="290285" cy="15965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984499" y="5388429"/>
            <a:ext cx="658041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ما تصدق أحد بصدقة قط 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خيرًا </a:t>
            </a:r>
            <a:r>
              <a:rPr lang="ar-SA" altLang="ar-SA" sz="2800" b="1" dirty="0">
                <a:solidFill>
                  <a:srgbClr val="3333FF"/>
                </a:solidFill>
              </a:rPr>
              <a:t>من أن يتصدق على أهله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3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0"/>
            <a:ext cx="1147286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8447314" y="2539999"/>
            <a:ext cx="304800" cy="159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826000" y="1676399"/>
            <a:ext cx="304800" cy="159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8440057" y="3472542"/>
            <a:ext cx="304800" cy="159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949371" y="3196772"/>
            <a:ext cx="304800" cy="159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041232" y="4858658"/>
            <a:ext cx="304800" cy="15965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333500" y="5220608"/>
            <a:ext cx="3492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 smtClean="0">
                <a:solidFill>
                  <a:srgbClr val="3333FF"/>
                </a:solidFill>
              </a:rPr>
              <a:t>المحتاجون </a:t>
            </a:r>
            <a:endParaRPr lang="en-US" altLang="ar-SA" b="1" dirty="0">
              <a:solidFill>
                <a:srgbClr val="3333FF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456871" y="5521845"/>
            <a:ext cx="34925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يوم </a:t>
            </a:r>
            <a:r>
              <a:rPr lang="ar-SA" altLang="ar-SA" sz="2000" b="1" dirty="0">
                <a:solidFill>
                  <a:srgbClr val="3333FF"/>
                </a:solidFill>
              </a:rPr>
              <a:t>القيامة نكتة في وجهه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623128" y="5796352"/>
            <a:ext cx="3492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عمل </a:t>
            </a:r>
            <a:r>
              <a:rPr lang="ar-SA" altLang="ar-SA" sz="2800" b="1" dirty="0">
                <a:solidFill>
                  <a:srgbClr val="3333FF"/>
                </a:solidFill>
              </a:rPr>
              <a:t>اليد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0"/>
            <a:ext cx="106299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-954086" y="851453"/>
            <a:ext cx="6119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يدل على أن أفضل الأعمال هي الأعمال اليدوية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625499" y="1184758"/>
            <a:ext cx="6119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نظرة </a:t>
            </a:r>
            <a:r>
              <a:rPr lang="ar-SA" altLang="ar-SA" sz="2400" b="1" dirty="0">
                <a:solidFill>
                  <a:srgbClr val="3333FF"/>
                </a:solidFill>
              </a:rPr>
              <a:t>إعزاز واحترام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86140" y="1584868"/>
            <a:ext cx="38163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3333FF"/>
                </a:solidFill>
              </a:rPr>
              <a:t>لأن فيه غنى عن سؤال الناس 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cxnSp>
        <p:nvCxnSpPr>
          <p:cNvPr id="7" name="رابط بشكل مرفق 6"/>
          <p:cNvCxnSpPr/>
          <p:nvPr/>
        </p:nvCxnSpPr>
        <p:spPr>
          <a:xfrm rot="5400000">
            <a:off x="4806956" y="1056820"/>
            <a:ext cx="443130" cy="274410"/>
          </a:xfrm>
          <a:prstGeom prst="bentConnector3">
            <a:avLst>
              <a:gd name="adj1" fmla="val 6310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544923" y="4439557"/>
            <a:ext cx="1150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اللذان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592990" y="4622966"/>
            <a:ext cx="11509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الذين </a:t>
            </a:r>
            <a:endParaRPr lang="en-US" altLang="ar-SA" sz="1400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607504" y="4958895"/>
            <a:ext cx="11509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اللائي   </a:t>
            </a:r>
            <a:endParaRPr lang="en-US" altLang="ar-SA" sz="1400" dirty="0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264854" y="5265797"/>
            <a:ext cx="1150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الذين </a:t>
            </a:r>
            <a:endParaRPr lang="en-US" altLang="ar-SA" sz="1400" dirty="0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120392" y="5879420"/>
            <a:ext cx="1150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>
                <a:solidFill>
                  <a:srgbClr val="3333FF"/>
                </a:solidFill>
              </a:rPr>
              <a:t>اللتان  </a:t>
            </a:r>
            <a:endParaRPr lang="en-US" altLang="ar-SA" sz="1400"/>
          </a:p>
        </p:txBody>
      </p:sp>
    </p:spTree>
    <p:extLst>
      <p:ext uri="{BB962C8B-B14F-4D97-AF65-F5344CB8AC3E}">
        <p14:creationId xmlns:p14="http://schemas.microsoft.com/office/powerpoint/2010/main" val="214883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6443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119563" y="2805113"/>
            <a:ext cx="2592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أنتما تلميذان مؤدبان 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090989" y="3114031"/>
            <a:ext cx="2592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أنتن  بنات لطيفات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455738" y="2776539"/>
            <a:ext cx="2592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أنتم تلاميذ مؤدبون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12851" y="3141020"/>
            <a:ext cx="2592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أنتن بنات ماهرات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917701" y="5065372"/>
            <a:ext cx="56880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اللهم احفظ </a:t>
            </a:r>
            <a:r>
              <a:rPr lang="ar-SA" altLang="ar-SA" sz="2400" b="1" dirty="0" smtClean="0">
                <a:solidFill>
                  <a:srgbClr val="FF0000"/>
                </a:solidFill>
              </a:rPr>
              <a:t>والدي.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247907" y="5349656"/>
            <a:ext cx="46085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اللهم اغفر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لهما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65994" y="5665793"/>
            <a:ext cx="46085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اللهم </a:t>
            </a:r>
            <a:r>
              <a:rPr lang="ar-SA" altLang="ar-SA" sz="2800" b="1" dirty="0" smtClean="0">
                <a:solidFill>
                  <a:srgbClr val="FF0000"/>
                </a:solidFill>
              </a:rPr>
              <a:t>ارحمهما</a:t>
            </a:r>
            <a:endParaRPr lang="en-US" altLang="ar-SA" sz="3200" b="1" dirty="0">
              <a:solidFill>
                <a:srgbClr val="FF0000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22262" y="3801123"/>
            <a:ext cx="31003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جزاك الله خيرا يا أبي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12751" y="4253613"/>
            <a:ext cx="3009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3399"/>
                </a:solidFill>
              </a:rPr>
              <a:t>أدامك الله </a:t>
            </a:r>
            <a:r>
              <a:rPr lang="ar-SA" altLang="ar-SA" sz="2800" b="1" dirty="0" smtClean="0">
                <a:solidFill>
                  <a:srgbClr val="FF3399"/>
                </a:solidFill>
              </a:rPr>
              <a:t>سالمًا </a:t>
            </a:r>
            <a:r>
              <a:rPr lang="ar-SA" altLang="ar-SA" sz="2800" b="1" dirty="0">
                <a:solidFill>
                  <a:srgbClr val="FF3399"/>
                </a:solidFill>
              </a:rPr>
              <a:t>لنا </a:t>
            </a:r>
            <a:endParaRPr lang="en-US" altLang="ar-SA" sz="2800" b="1" dirty="0">
              <a:solidFill>
                <a:srgbClr val="FF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1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8" y="0"/>
            <a:ext cx="11558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41029" y="1683657"/>
            <a:ext cx="11139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تحقرْ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310893" y="2012775"/>
            <a:ext cx="11139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تؤجلْ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141029" y="2240869"/>
            <a:ext cx="11139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تحملْ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971165" y="2543601"/>
            <a:ext cx="11139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تسرفْ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884759" y="2810689"/>
            <a:ext cx="11139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FF0000"/>
                </a:solidFill>
              </a:rPr>
              <a:t>تؤجلْ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971165" y="3189485"/>
            <a:ext cx="11139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تتكاسلْ </a:t>
            </a:r>
            <a:r>
              <a:rPr lang="ar-SA" altLang="ar-SA" sz="1400" dirty="0" smtClean="0"/>
              <a:t> </a:t>
            </a:r>
            <a:endParaRPr lang="en-US" altLang="ar-SA" sz="14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37529" y="5693003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لا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529467" y="5693002"/>
            <a:ext cx="1008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إلى </a:t>
            </a:r>
            <a:r>
              <a:rPr lang="ar-SA" altLang="ar-SA" dirty="0"/>
              <a:t> </a:t>
            </a:r>
            <a:endParaRPr lang="en-US" altLang="ar-SA" dirty="0"/>
          </a:p>
        </p:txBody>
      </p:sp>
    </p:spTree>
    <p:extLst>
      <p:ext uri="{BB962C8B-B14F-4D97-AF65-F5344CB8AC3E}">
        <p14:creationId xmlns:p14="http://schemas.microsoft.com/office/powerpoint/2010/main" val="297576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9" y="0"/>
            <a:ext cx="11430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745517" y="2528434"/>
            <a:ext cx="25511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ذهبت إلى </a:t>
            </a:r>
            <a:r>
              <a:rPr lang="ar-SA" altLang="ar-SA" sz="3200" b="1" dirty="0" smtClean="0">
                <a:solidFill>
                  <a:srgbClr val="3333FF"/>
                </a:solidFill>
              </a:rPr>
              <a:t>العمل -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432403" y="2528434"/>
            <a:ext cx="33131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وقفت على السطح </a:t>
            </a:r>
            <a:r>
              <a:rPr lang="ar-SA" altLang="ar-SA" sz="3200" b="1" dirty="0" smtClean="0">
                <a:solidFill>
                  <a:srgbClr val="3333FF"/>
                </a:solidFill>
              </a:rPr>
              <a:t>-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682399" y="2528434"/>
            <a:ext cx="33131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ذاكرت حتى أذن الفجر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0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" y="0"/>
            <a:ext cx="1183004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70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1" y="0"/>
            <a:ext cx="1163002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flipH="1">
            <a:off x="5950855" y="5065486"/>
            <a:ext cx="2598057" cy="1088571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5950856" y="5326743"/>
            <a:ext cx="2699658" cy="508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 flipV="1">
            <a:off x="5950854" y="5065485"/>
            <a:ext cx="2814413" cy="515257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 flipV="1">
            <a:off x="5950852" y="5326742"/>
            <a:ext cx="2699661" cy="508000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 flipV="1">
            <a:off x="5950850" y="5580741"/>
            <a:ext cx="2598061" cy="573315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296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9" y="0"/>
            <a:ext cx="11601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40228" y="1304471"/>
            <a:ext cx="3743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في كل واد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540228" y="1889246"/>
            <a:ext cx="3743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نهضة في كل فن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40228" y="3058796"/>
            <a:ext cx="23157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عن </a:t>
            </a:r>
            <a:r>
              <a:rPr lang="ar-SA" altLang="ar-SA" sz="2800" b="1" dirty="0">
                <a:solidFill>
                  <a:srgbClr val="FF0000"/>
                </a:solidFill>
              </a:rPr>
              <a:t>أصحاب المهن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81657" y="3392771"/>
            <a:ext cx="5761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أنهم يحبون المهن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924832" y="3743160"/>
            <a:ext cx="5761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في أساليب وطرق الصناعة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-340291" y="4036466"/>
            <a:ext cx="5761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يبنون الدور للناس- يكسونهم </a:t>
            </a:r>
            <a:endParaRPr lang="en-US" altLang="ar-SA" sz="2400" b="1">
              <a:solidFill>
                <a:srgbClr val="3333FF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994649" y="4801464"/>
            <a:ext cx="13246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كل الشرف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502964" y="4801463"/>
            <a:ext cx="1435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نحيي المهن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803662" y="4801463"/>
            <a:ext cx="15954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أهل للبراعة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479007" y="4801464"/>
            <a:ext cx="13246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لنا نهضة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5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7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" y="0"/>
            <a:ext cx="1072991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1585912" y="2828835"/>
            <a:ext cx="87868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ar-SA" b="1" dirty="0" smtClean="0">
              <a:solidFill>
                <a:srgbClr val="FF0000"/>
              </a:solidFill>
            </a:endParaRPr>
          </a:p>
          <a:p>
            <a:r>
              <a:rPr lang="ar-SA" b="1" dirty="0" smtClean="0">
                <a:solidFill>
                  <a:srgbClr val="FF0000"/>
                </a:solidFill>
              </a:rPr>
              <a:t>الحمد لله رب العالمين</a:t>
            </a:r>
            <a:endParaRPr lang="ar-SA" b="1" dirty="0">
              <a:solidFill>
                <a:srgbClr val="FF0000"/>
              </a:solidFill>
            </a:endParaRPr>
          </a:p>
          <a:p>
            <a:endParaRPr lang="ar-SA" b="1" dirty="0" smtClean="0">
              <a:solidFill>
                <a:srgbClr val="FF0000"/>
              </a:solidFill>
            </a:endParaRPr>
          </a:p>
          <a:p>
            <a:r>
              <a:rPr lang="ar-SA" b="1" dirty="0" smtClean="0">
                <a:solidFill>
                  <a:srgbClr val="FF0000"/>
                </a:solidFill>
              </a:rPr>
              <a:t>إعداد </a:t>
            </a:r>
            <a:r>
              <a:rPr lang="ar-SA" b="1" dirty="0">
                <a:solidFill>
                  <a:srgbClr val="FF0000"/>
                </a:solidFill>
              </a:rPr>
              <a:t>أستاذ اللغة العربية  </a:t>
            </a:r>
            <a:r>
              <a:rPr lang="ar-SA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محمد فيصل الحمود    </a:t>
            </a:r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للاقتراحات والاستفسارات :  </a:t>
            </a:r>
            <a:r>
              <a:rPr lang="en-US" b="1" dirty="0">
                <a:solidFill>
                  <a:srgbClr val="FF0000"/>
                </a:solidFill>
              </a:rPr>
              <a:t>mh-fi@hotmail.com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243012"/>
            <a:ext cx="69723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196387" y="54356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بالسيارة</a:t>
            </a:r>
            <a:r>
              <a:rPr lang="ar-SA" altLang="ar-SA" sz="2400" dirty="0"/>
              <a:t> </a:t>
            </a:r>
            <a:endParaRPr lang="en-US" altLang="ar-SA" sz="24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170738" y="54356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كالأسد </a:t>
            </a:r>
            <a:r>
              <a:rPr lang="ar-SA" altLang="ar-SA" sz="2400" dirty="0"/>
              <a:t> </a:t>
            </a:r>
            <a:endParaRPr lang="en-US" altLang="ar-SA" sz="24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19700" y="5370513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بالمفتاح  </a:t>
            </a:r>
            <a:r>
              <a:rPr lang="ar-SA" altLang="ar-SA" sz="2400" dirty="0"/>
              <a:t> </a:t>
            </a:r>
            <a:endParaRPr lang="en-US" altLang="ar-SA" sz="2400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325812" y="54356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فالسائق   </a:t>
            </a:r>
            <a:r>
              <a:rPr lang="ar-SA" altLang="ar-SA" sz="2400" dirty="0"/>
              <a:t> </a:t>
            </a:r>
            <a:endParaRPr lang="en-US" altLang="ar-SA" sz="2400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281112" y="5435600"/>
            <a:ext cx="14414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بالقود   </a:t>
            </a:r>
            <a:r>
              <a:rPr lang="ar-SA" altLang="ar-SA" sz="2400" dirty="0"/>
              <a:t> </a:t>
            </a:r>
            <a:endParaRPr lang="en-US" altLang="ar-SA" sz="2400" dirty="0"/>
          </a:p>
        </p:txBody>
      </p:sp>
    </p:spTree>
    <p:extLst>
      <p:ext uri="{BB962C8B-B14F-4D97-AF65-F5344CB8AC3E}">
        <p14:creationId xmlns:p14="http://schemas.microsoft.com/office/powerpoint/2010/main" val="417532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300288" y="1019173"/>
            <a:ext cx="2492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(الـ) </a:t>
            </a:r>
            <a:r>
              <a:rPr lang="ar-SA" altLang="ar-SA" sz="3200" b="1" dirty="0">
                <a:solidFill>
                  <a:srgbClr val="3333FF"/>
                </a:solidFill>
              </a:rPr>
              <a:t>لم تنطق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65463" y="1603948"/>
            <a:ext cx="1944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الهمزة</a:t>
            </a:r>
            <a:r>
              <a:rPr lang="ar-SA" altLang="ar-SA" sz="3200" b="1" dirty="0">
                <a:solidFill>
                  <a:srgbClr val="3333FF"/>
                </a:solidFill>
              </a:rPr>
              <a:t> </a:t>
            </a:r>
            <a:r>
              <a:rPr lang="ar-SA" altLang="ar-SA" sz="3600" b="1" dirty="0">
                <a:solidFill>
                  <a:srgbClr val="3333FF"/>
                </a:solidFill>
              </a:rPr>
              <a:t> 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81052" y="1618236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تنطق </a:t>
            </a:r>
            <a:r>
              <a:rPr lang="ar-SA" altLang="ar-SA" sz="3200" b="1" dirty="0">
                <a:solidFill>
                  <a:srgbClr val="3333FF"/>
                </a:solidFill>
              </a:rPr>
              <a:t> </a:t>
            </a:r>
            <a:r>
              <a:rPr lang="ar-SA" altLang="ar-SA" sz="3600" b="1" dirty="0">
                <a:solidFill>
                  <a:srgbClr val="3333FF"/>
                </a:solidFill>
              </a:rPr>
              <a:t> 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351090" y="314433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فالسائق</a:t>
            </a:r>
            <a:r>
              <a:rPr lang="ar-SA" altLang="ar-SA" sz="1400" dirty="0" smtClean="0"/>
              <a:t> </a:t>
            </a:r>
            <a:endParaRPr lang="en-US" altLang="ar-SA" sz="14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511677" y="374866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المفتاح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265367" y="3797119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بالمفتاح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483099" y="4088891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الوقود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279656" y="415155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بالوقود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169907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9329737" y="4843462"/>
            <a:ext cx="274796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السيارات الرياضية  فالشاحنات فالدراجة الهوائية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3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372474" y="4814888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353422" y="5181605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377230" y="5548321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581899" y="4823396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581898" y="5205415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577130" y="5587434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872285" y="4823395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881809" y="5204398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877045" y="5585402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081709" y="4823395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ــلــ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119807" y="5204399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ــلــ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143617" y="5585403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ــلــ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5398289" y="4794819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5379237" y="5190110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5395903" y="5592032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848084" y="5162550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871892" y="5529266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3076560" y="5186360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3071792" y="5568379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2376471" y="5185343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371707" y="5566347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ـلا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614469" y="5185344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ــلــ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1638279" y="5566348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ــلــ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873899" y="5171055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890565" y="5572977"/>
            <a:ext cx="1095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3333FF"/>
                </a:solidFill>
              </a:rPr>
              <a:t>ــل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6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  <p:bldP spid="29" grpId="0"/>
      <p:bldP spid="30" grpId="0"/>
      <p:bldP spid="32" grpId="0"/>
      <p:bldP spid="33" grpId="0"/>
      <p:bldP spid="35" grpId="0"/>
      <p:bldP spid="36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8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0"/>
            <a:ext cx="91011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514475" y="1171578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81132" y="1552584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33516" y="2033600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43038" y="2457461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538270" y="2852753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533503" y="3190893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81136" y="3667139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47793" y="4048145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500177" y="4529161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509699" y="4953022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504931" y="5348314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00164" y="5686454"/>
            <a:ext cx="78866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أيُّها السّائقُ العاقلُ : ((لا تسرعْ ؛ فالموتُ أَسْرعُ )).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2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3" y="0"/>
            <a:ext cx="1041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27088" y="2312195"/>
            <a:ext cx="3816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متى ستكون الرحلة ؟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66688" y="2628902"/>
            <a:ext cx="3816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إلى أين ستكون الرحلة ؟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-1274762" y="3009723"/>
            <a:ext cx="525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3333FF"/>
                </a:solidFill>
              </a:rPr>
              <a:t>كم المبلغ المحدد </a:t>
            </a:r>
            <a:r>
              <a:rPr lang="ar-SA" altLang="ar-SA" b="1" dirty="0" smtClean="0">
                <a:solidFill>
                  <a:srgbClr val="3333FF"/>
                </a:solidFill>
              </a:rPr>
              <a:t>للاشتراك </a:t>
            </a:r>
            <a:r>
              <a:rPr lang="ar-SA" altLang="ar-SA" b="1" dirty="0">
                <a:solidFill>
                  <a:srgbClr val="3333FF"/>
                </a:solidFill>
              </a:rPr>
              <a:t>في الرحلة ؟</a:t>
            </a:r>
            <a:endParaRPr lang="en-US" altLang="ar-SA" b="1" dirty="0">
              <a:solidFill>
                <a:srgbClr val="3333FF"/>
              </a:solidFill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66688" y="3240555"/>
            <a:ext cx="3816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كيف نذهب إلى البرج ؟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-301624" y="3689584"/>
            <a:ext cx="53292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أي الطوابق </a:t>
            </a:r>
            <a:r>
              <a:rPr lang="ar-SA" altLang="ar-SA" sz="2400" b="1" dirty="0" smtClean="0">
                <a:solidFill>
                  <a:srgbClr val="3333FF"/>
                </a:solidFill>
              </a:rPr>
              <a:t>سنشاهد </a:t>
            </a:r>
            <a:r>
              <a:rPr lang="ar-SA" altLang="ar-SA" sz="2400" b="1" dirty="0">
                <a:solidFill>
                  <a:srgbClr val="3333FF"/>
                </a:solidFill>
              </a:rPr>
              <a:t>مدينة الرياض ؟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7432676" y="5019354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1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8162924" y="4551127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2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8305802" y="4187467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3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797800" y="4729230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4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178675" y="5294018"/>
            <a:ext cx="431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5</a:t>
            </a:r>
            <a:endParaRPr lang="en-US" altLang="ar-SA" sz="36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2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" y="0"/>
            <a:ext cx="120348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39975" y="3489792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ذاهبًا</a:t>
            </a:r>
            <a:r>
              <a:rPr lang="ar-SA" altLang="ar-SA" sz="1400" dirty="0" smtClean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66076" y="4096406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متجهةً </a:t>
            </a:r>
            <a:r>
              <a:rPr lang="ar-SA" altLang="ar-SA" sz="1400" dirty="0" smtClean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897063" y="4085759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غاب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826375" y="5076169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نتيجة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111375" y="5080932"/>
            <a:ext cx="1152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إصابةً   </a:t>
            </a:r>
            <a:r>
              <a:rPr lang="ar-SA" altLang="ar-SA" sz="1400" dirty="0" smtClean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2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690688" y="645030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المدرسة </a:t>
            </a:r>
            <a:r>
              <a:rPr lang="ar-SA" altLang="ar-SA" sz="3200" b="1" dirty="0">
                <a:solidFill>
                  <a:srgbClr val="FF0000"/>
                </a:solidFill>
              </a:rPr>
              <a:t>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773488" y="1300953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حالة  </a:t>
            </a:r>
            <a:r>
              <a:rPr lang="ar-SA" altLang="ar-SA" sz="3200" b="1" dirty="0">
                <a:solidFill>
                  <a:srgbClr val="FF0000"/>
                </a:solidFill>
              </a:rPr>
              <a:t>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141913" y="2233613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يقفون   </a:t>
            </a:r>
            <a:r>
              <a:rPr lang="ar-SA" altLang="ar-SA" sz="3200" b="1" dirty="0">
                <a:solidFill>
                  <a:srgbClr val="FF0000"/>
                </a:solidFill>
              </a:rPr>
              <a:t>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7388226" y="2844225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يقود    </a:t>
            </a:r>
            <a:r>
              <a:rPr lang="ar-SA" altLang="ar-SA" sz="3200" b="1" dirty="0">
                <a:solidFill>
                  <a:srgbClr val="FF0000"/>
                </a:solidFill>
              </a:rPr>
              <a:t>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756649" y="4403722"/>
            <a:ext cx="503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3333FF"/>
                </a:solidFill>
                <a:latin typeface="Albertus Medium" pitchFamily="34" charset="0"/>
              </a:rPr>
              <a:t>√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56650" y="4736879"/>
            <a:ext cx="503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FF0000"/>
                </a:solidFill>
                <a:latin typeface="Albertus Medium" pitchFamily="34" charset="0"/>
              </a:rPr>
              <a:t>×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756650" y="5014911"/>
            <a:ext cx="503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FF0000"/>
                </a:solidFill>
                <a:latin typeface="Albertus Medium" pitchFamily="34" charset="0"/>
              </a:rPr>
              <a:t>×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756650" y="5307299"/>
            <a:ext cx="503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3333FF"/>
                </a:solidFill>
                <a:latin typeface="Albertus Medium" pitchFamily="34" charset="0"/>
              </a:rPr>
              <a:t>√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756651" y="5626100"/>
            <a:ext cx="5032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3333FF"/>
                </a:solidFill>
                <a:latin typeface="Albertus Medium" pitchFamily="34" charset="0"/>
              </a:rPr>
              <a:t>√</a:t>
            </a:r>
          </a:p>
        </p:txBody>
      </p:sp>
      <p:pic>
        <p:nvPicPr>
          <p:cNvPr id="12" name="نص الاستماع أداب المرو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53714" y="3948113"/>
            <a:ext cx="85725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081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10860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6465887" y="1114428"/>
            <a:ext cx="244475" cy="2222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5133975" y="1439864"/>
            <a:ext cx="244475" cy="2222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6465886" y="1849439"/>
            <a:ext cx="244475" cy="22225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363910" y="2451106"/>
            <a:ext cx="3224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سيارة مسرعة كالصاروخ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262687" y="4705970"/>
            <a:ext cx="2592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قوانين المرور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478588" y="5018514"/>
            <a:ext cx="23764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آداب المرور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478588" y="5340307"/>
            <a:ext cx="23764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آداب المرور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191250" y="5620051"/>
            <a:ext cx="2663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من قوانين المرور </a:t>
            </a:r>
            <a:endParaRPr lang="en-US" altLang="ar-SA" sz="2400" b="1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65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5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979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69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238126" y="912812"/>
            <a:ext cx="1148514" cy="374650"/>
          </a:xfrm>
          <a:prstGeom prst="rect">
            <a:avLst/>
          </a:prstGeom>
          <a:solidFill>
            <a:srgbClr val="FFFF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776075" y="939006"/>
            <a:ext cx="1363662" cy="374650"/>
          </a:xfrm>
          <a:prstGeom prst="rect">
            <a:avLst/>
          </a:prstGeom>
          <a:solidFill>
            <a:srgbClr val="FF00FF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238126" y="1385092"/>
            <a:ext cx="1148514" cy="374650"/>
          </a:xfrm>
          <a:prstGeom prst="rect">
            <a:avLst/>
          </a:prstGeom>
          <a:solidFill>
            <a:srgbClr val="FF99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776075" y="1361279"/>
            <a:ext cx="1363662" cy="374650"/>
          </a:xfrm>
          <a:prstGeom prst="rect">
            <a:avLst/>
          </a:prstGeom>
          <a:solidFill>
            <a:srgbClr val="FFFF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8238126" y="1759742"/>
            <a:ext cx="1148514" cy="374650"/>
          </a:xfrm>
          <a:prstGeom prst="rect">
            <a:avLst/>
          </a:prstGeom>
          <a:solidFill>
            <a:srgbClr val="0080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776075" y="1759742"/>
            <a:ext cx="1363663" cy="374650"/>
          </a:xfrm>
          <a:prstGeom prst="rect">
            <a:avLst/>
          </a:prstGeom>
          <a:solidFill>
            <a:srgbClr val="3366FF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8238126" y="2200274"/>
            <a:ext cx="1184356" cy="374650"/>
          </a:xfrm>
          <a:prstGeom prst="rect">
            <a:avLst/>
          </a:prstGeom>
          <a:solidFill>
            <a:srgbClr val="FF00FF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776075" y="2195513"/>
            <a:ext cx="1363662" cy="374650"/>
          </a:xfrm>
          <a:prstGeom prst="rect">
            <a:avLst/>
          </a:prstGeom>
          <a:solidFill>
            <a:srgbClr val="FF99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8238126" y="2570163"/>
            <a:ext cx="1184356" cy="374650"/>
          </a:xfrm>
          <a:prstGeom prst="rect">
            <a:avLst/>
          </a:prstGeom>
          <a:solidFill>
            <a:srgbClr val="3366FF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3776074" y="2631284"/>
            <a:ext cx="1363663" cy="374650"/>
          </a:xfrm>
          <a:prstGeom prst="rect">
            <a:avLst/>
          </a:prstGeom>
          <a:solidFill>
            <a:srgbClr val="008000">
              <a:alpha val="28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 sz="2000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9675" y="3151188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3333FF"/>
                </a:solidFill>
              </a:rPr>
              <a:t>البهلوانية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110662" y="4485373"/>
            <a:ext cx="30257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مارس التلميذ رياضة مفضلة</a:t>
            </a:r>
            <a:r>
              <a:rPr lang="ar-SA" altLang="ar-SA" sz="4000" b="1" dirty="0">
                <a:solidFill>
                  <a:srgbClr val="3333FF"/>
                </a:solidFill>
              </a:rPr>
              <a:t>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9190036" y="4390810"/>
            <a:ext cx="302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طوارئ المستشفى تعمل </a:t>
            </a:r>
            <a:r>
              <a:rPr lang="ar-SA" altLang="ar-SA" sz="2400" b="1" dirty="0" smtClean="0">
                <a:solidFill>
                  <a:srgbClr val="3333FF"/>
                </a:solidFill>
              </a:rPr>
              <a:t>دائمًا </a:t>
            </a:r>
            <a:endParaRPr lang="en-US" altLang="ar-SA" dirty="0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9031287" y="5382386"/>
            <a:ext cx="302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تاه الطفل في الشارع </a:t>
            </a:r>
            <a:endParaRPr lang="en-US" altLang="ar-SA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9031288" y="4034636"/>
            <a:ext cx="302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انحرفت السيارة </a:t>
            </a:r>
            <a:r>
              <a:rPr lang="ar-SA" altLang="ar-SA" sz="2400" b="1" dirty="0" smtClean="0">
                <a:solidFill>
                  <a:srgbClr val="3333FF"/>
                </a:solidFill>
              </a:rPr>
              <a:t>يسارًا </a:t>
            </a:r>
            <a:endParaRPr lang="en-US" altLang="ar-SA" dirty="0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9031287" y="4982276"/>
            <a:ext cx="3025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يمسك السائق بالقود </a:t>
            </a:r>
            <a:endParaRPr lang="en-US" altLang="ar-SA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157538" y="5351609"/>
            <a:ext cx="25130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إنه  على بحر </a:t>
            </a:r>
            <a:r>
              <a:rPr lang="ar-SA" altLang="ar-SA" sz="2400" b="1" dirty="0" smtClean="0">
                <a:solidFill>
                  <a:srgbClr val="3333FF"/>
                </a:solidFill>
              </a:rPr>
              <a:t>قلّما  </a:t>
            </a:r>
            <a:r>
              <a:rPr lang="ar-SA" altLang="ar-SA" sz="2400" b="1" dirty="0">
                <a:solidFill>
                  <a:srgbClr val="3333FF"/>
                </a:solidFill>
              </a:rPr>
              <a:t>تمر عليه السفن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</p:spTree>
    <p:extLst>
      <p:ext uri="{BB962C8B-B14F-4D97-AF65-F5344CB8AC3E}">
        <p14:creationId xmlns:p14="http://schemas.microsoft.com/office/powerpoint/2010/main" val="416506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33">
                                          <p:stCondLst>
                                            <p:cond delay="81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208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208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208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20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388100" y="1916112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FF0000"/>
                </a:solidFill>
              </a:rPr>
              <a:t>نجاة أب وابنه </a:t>
            </a:r>
            <a:endParaRPr lang="en-US" altLang="ar-SA" sz="3600" b="1" dirty="0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111750" y="1786731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جميل</a:t>
            </a:r>
            <a:endParaRPr lang="en-US" alt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598069" y="1922461"/>
            <a:ext cx="11509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زوجته</a:t>
            </a:r>
            <a:endParaRPr lang="en-US" altLang="ar-SA" sz="3200" b="1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278856" y="1786731"/>
            <a:ext cx="11509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سامر وأخته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157288" y="1786731"/>
            <a:ext cx="112156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خمس فقرات 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718072" y="2853938"/>
            <a:ext cx="2016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FF0000"/>
                </a:solidFill>
              </a:rPr>
              <a:t>ألعاب بهلوانية مضرة </a:t>
            </a:r>
            <a:endParaRPr lang="en-US" altLang="ar-SA" sz="2000" b="1" dirty="0">
              <a:solidFill>
                <a:srgbClr val="FF00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62231" y="3135737"/>
            <a:ext cx="26809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FF0000"/>
                </a:solidFill>
              </a:rPr>
              <a:t>حادثة سيارة الأب حادثة عادية </a:t>
            </a:r>
            <a:endParaRPr lang="en-US" altLang="ar-SA" sz="2000" b="1" dirty="0">
              <a:solidFill>
                <a:srgbClr val="FF0000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-1249363" y="3335792"/>
            <a:ext cx="7056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err="1">
                <a:solidFill>
                  <a:srgbClr val="FF0000"/>
                </a:solidFill>
              </a:rPr>
              <a:t>الهابف</a:t>
            </a:r>
            <a:r>
              <a:rPr lang="ar-SA" altLang="ar-SA" sz="2000" b="1" dirty="0">
                <a:solidFill>
                  <a:srgbClr val="FF0000"/>
                </a:solidFill>
              </a:rPr>
              <a:t> الثابت – الهاتف النقال </a:t>
            </a:r>
            <a:endParaRPr lang="en-US" altLang="ar-SA" sz="2000" b="1" dirty="0">
              <a:solidFill>
                <a:srgbClr val="FF0000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900113" y="3790175"/>
            <a:ext cx="4643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FF0000"/>
                </a:solidFill>
              </a:rPr>
              <a:t>بوجود أصوات مميزة لها  أثناء </a:t>
            </a:r>
            <a:r>
              <a:rPr lang="ar-SA" altLang="ar-SA" sz="2000" b="1" dirty="0" smtClean="0">
                <a:solidFill>
                  <a:srgbClr val="FF0000"/>
                </a:solidFill>
              </a:rPr>
              <a:t>استدعائها</a:t>
            </a:r>
            <a:endParaRPr lang="en-US" altLang="ar-SA" sz="2000" b="1" dirty="0">
              <a:solidFill>
                <a:srgbClr val="FF0000"/>
              </a:solidFill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4329113" y="4660918"/>
            <a:ext cx="1897748" cy="854057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H="1">
            <a:off x="4329112" y="4974856"/>
            <a:ext cx="1969185" cy="25437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 flipH="1">
            <a:off x="4257677" y="5514975"/>
            <a:ext cx="1682748" cy="257581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 flipH="1" flipV="1">
            <a:off x="4329112" y="4852210"/>
            <a:ext cx="1897749" cy="920346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87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7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8386365" y="2279650"/>
            <a:ext cx="2401094" cy="1081087"/>
          </a:xfrm>
          <a:prstGeom prst="ellipse">
            <a:avLst/>
          </a:prstGeom>
          <a:solidFill>
            <a:srgbClr val="FF6600">
              <a:alpha val="25000"/>
            </a:srgbClr>
          </a:solidFill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2286000" y="1198563"/>
            <a:ext cx="2547937" cy="1081087"/>
          </a:xfrm>
          <a:prstGeom prst="ellipse">
            <a:avLst/>
          </a:prstGeom>
          <a:solidFill>
            <a:srgbClr val="FF6600">
              <a:alpha val="25000"/>
            </a:srgbClr>
          </a:solidFill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900238" y="2279650"/>
            <a:ext cx="2571750" cy="1125537"/>
          </a:xfrm>
          <a:prstGeom prst="ellipse">
            <a:avLst/>
          </a:prstGeom>
          <a:solidFill>
            <a:srgbClr val="FF6600">
              <a:alpha val="25000"/>
            </a:srgbClr>
          </a:solidFill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5227637" y="3405187"/>
            <a:ext cx="2201863" cy="903288"/>
          </a:xfrm>
          <a:prstGeom prst="ellipse">
            <a:avLst/>
          </a:prstGeom>
          <a:solidFill>
            <a:srgbClr val="FF6600">
              <a:alpha val="25000"/>
            </a:srgbClr>
          </a:solidFill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8185149" y="3251200"/>
            <a:ext cx="2487613" cy="1081088"/>
          </a:xfrm>
          <a:prstGeom prst="ellipse">
            <a:avLst/>
          </a:prstGeom>
          <a:solidFill>
            <a:srgbClr val="FF6600">
              <a:alpha val="25000"/>
            </a:srgbClr>
          </a:solidFill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444500" y="4262438"/>
            <a:ext cx="5111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السرعة – عدم التركيز </a:t>
            </a:r>
            <a:endParaRPr lang="en-US" altLang="ar-SA" sz="32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1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86300" y="3830044"/>
            <a:ext cx="45196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ثم  نزل وهو </a:t>
            </a:r>
            <a:r>
              <a:rPr lang="ar-SA" altLang="ar-SA" sz="2800" b="1" dirty="0" smtClean="0">
                <a:solidFill>
                  <a:srgbClr val="3333FF"/>
                </a:solidFill>
              </a:rPr>
              <a:t>مسرعًا </a:t>
            </a:r>
            <a:r>
              <a:rPr lang="ar-SA" altLang="ar-SA" sz="2800" b="1" dirty="0">
                <a:solidFill>
                  <a:srgbClr val="3333FF"/>
                </a:solidFill>
              </a:rPr>
              <a:t>إلى الحديقة </a:t>
            </a:r>
            <a:endParaRPr lang="en-US" altLang="ar-SA" sz="2800" b="1" dirty="0">
              <a:solidFill>
                <a:srgbClr val="3333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948613" y="5130800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هما</a:t>
            </a:r>
            <a:r>
              <a:rPr lang="ar-SA" altLang="ar-SA" sz="1400">
                <a:solidFill>
                  <a:srgbClr val="3333FF"/>
                </a:solidFill>
              </a:rPr>
              <a:t> </a:t>
            </a:r>
            <a:endParaRPr lang="en-US" altLang="ar-SA" sz="1400">
              <a:solidFill>
                <a:srgbClr val="3333FF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824664" y="5059363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هي </a:t>
            </a:r>
            <a:r>
              <a:rPr lang="ar-SA" altLang="ar-SA" sz="1400" dirty="0">
                <a:solidFill>
                  <a:srgbClr val="3333FF"/>
                </a:solidFill>
              </a:rPr>
              <a:t>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807869" y="5108278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أنا  </a:t>
            </a:r>
            <a:r>
              <a:rPr lang="ar-SA" altLang="ar-SA" sz="1400" dirty="0" smtClean="0">
                <a:solidFill>
                  <a:srgbClr val="3333FF"/>
                </a:solidFill>
              </a:rPr>
              <a:t>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906567" y="5101631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هو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893344" y="5130800"/>
            <a:ext cx="1152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نحن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3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686676" y="1838326"/>
            <a:ext cx="1512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نحن    </a:t>
            </a:r>
            <a:r>
              <a:rPr lang="ar-SA" altLang="ar-SA" sz="1400">
                <a:solidFill>
                  <a:srgbClr val="3333FF"/>
                </a:solidFill>
              </a:rPr>
              <a:t>  </a:t>
            </a:r>
            <a:endParaRPr lang="en-US" altLang="ar-SA" sz="1400">
              <a:solidFill>
                <a:srgbClr val="3333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686676" y="2109143"/>
            <a:ext cx="1512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هو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756526" y="2417764"/>
            <a:ext cx="1512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أنتما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7757320" y="2589858"/>
            <a:ext cx="1512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هم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756525" y="2898479"/>
            <a:ext cx="1512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هن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070101" y="1838326"/>
            <a:ext cx="5473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نحن مجتهدون في درسنا     </a:t>
            </a:r>
            <a:r>
              <a:rPr lang="ar-SA" altLang="ar-SA" sz="1400">
                <a:solidFill>
                  <a:srgbClr val="3333FF"/>
                </a:solidFill>
              </a:rPr>
              <a:t>  </a:t>
            </a:r>
            <a:endParaRPr lang="en-US" altLang="ar-SA" sz="1400">
              <a:solidFill>
                <a:srgbClr val="3333FF"/>
              </a:solidFill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070101" y="2126608"/>
            <a:ext cx="5473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هو طالب مجتهد في درسه 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000251" y="2417763"/>
            <a:ext cx="5473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3333FF"/>
                </a:solidFill>
              </a:rPr>
              <a:t>أنتما </a:t>
            </a:r>
            <a:r>
              <a:rPr lang="ar-SA" altLang="ar-SA" sz="2400" b="1" dirty="0">
                <a:solidFill>
                  <a:srgbClr val="3333FF"/>
                </a:solidFill>
              </a:rPr>
              <a:t>تصدقان القول 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717676" y="2648595"/>
            <a:ext cx="5473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هم يصومون شهر رمضان 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717676" y="2928150"/>
            <a:ext cx="5473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هن يربين أولادهن على الأخلاق الحسنة     </a:t>
            </a:r>
            <a:r>
              <a:rPr lang="ar-SA" altLang="ar-SA" sz="1400" dirty="0">
                <a:solidFill>
                  <a:srgbClr val="3333FF"/>
                </a:solidFill>
              </a:rPr>
              <a:t>  </a:t>
            </a:r>
            <a:endParaRPr lang="en-US" altLang="ar-SA" sz="1400" dirty="0">
              <a:solidFill>
                <a:srgbClr val="3333FF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736015" y="4470499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ليس</a:t>
            </a:r>
            <a:r>
              <a:rPr lang="ar-SA" altLang="ar-SA" sz="1600" b="1" dirty="0"/>
              <a:t> </a:t>
            </a:r>
            <a:endParaRPr lang="en-US" altLang="ar-SA" sz="1600" b="1" dirty="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8659817" y="4804185"/>
            <a:ext cx="72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لن</a:t>
            </a:r>
            <a:r>
              <a:rPr lang="ar-SA" altLang="ar-SA" sz="2400" b="1" dirty="0">
                <a:solidFill>
                  <a:srgbClr val="3333FF"/>
                </a:solidFill>
              </a:rPr>
              <a:t> </a:t>
            </a:r>
            <a:r>
              <a:rPr lang="ar-SA" altLang="ar-SA" sz="1600" b="1" dirty="0"/>
              <a:t> </a:t>
            </a:r>
            <a:endParaRPr lang="en-US" altLang="ar-SA" sz="1600" b="1" dirty="0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611395" y="5141964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لم </a:t>
            </a:r>
            <a:r>
              <a:rPr lang="ar-SA" altLang="ar-SA" sz="1600" b="1" dirty="0"/>
              <a:t> </a:t>
            </a:r>
            <a:endParaRPr lang="en-US" altLang="ar-SA" sz="1600" b="1" dirty="0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8611395" y="5335940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3333FF"/>
                </a:solidFill>
              </a:rPr>
              <a:t>لم  </a:t>
            </a:r>
            <a:r>
              <a:rPr lang="ar-SA" altLang="ar-SA" sz="1600" b="1"/>
              <a:t> </a:t>
            </a:r>
            <a:endParaRPr lang="en-US" altLang="ar-SA" sz="1600" b="1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8686806" y="5657659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لن </a:t>
            </a:r>
            <a:r>
              <a:rPr lang="ar-SA" altLang="ar-SA" sz="1600" b="1" dirty="0"/>
              <a:t> </a:t>
            </a:r>
            <a:endParaRPr lang="en-US" altLang="ar-SA" sz="1600" b="1" dirty="0"/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8736014" y="5933883"/>
            <a:ext cx="720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ليس</a:t>
            </a:r>
            <a:r>
              <a:rPr lang="ar-SA" altLang="ar-SA" sz="1600" b="1" dirty="0"/>
              <a:t> </a:t>
            </a:r>
            <a:endParaRPr lang="en-US" altLang="ar-SA" sz="1600" b="1" dirty="0"/>
          </a:p>
        </p:txBody>
      </p:sp>
    </p:spTree>
    <p:extLst>
      <p:ext uri="{BB962C8B-B14F-4D97-AF65-F5344CB8AC3E}">
        <p14:creationId xmlns:p14="http://schemas.microsoft.com/office/powerpoint/2010/main" val="84697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8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457450" y="1156499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495546" y="1594655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490784" y="2004235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509834" y="2380475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547930" y="2818631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543168" y="3228211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490784" y="3633027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528880" y="4071183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524118" y="4480763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543168" y="4857003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581264" y="5295159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576502" y="5704739"/>
            <a:ext cx="845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3333FF"/>
                </a:solidFill>
              </a:rPr>
              <a:t>(( وعلمك مالم تكن تعلم وكان فضل الله عليك عظيمًا ))</a:t>
            </a:r>
            <a:endParaRPr lang="en-US" altLang="ar-SA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5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414587" y="3354387"/>
            <a:ext cx="6048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التنبه للسيارات والعبور من المكان المحدد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42924" y="3626146"/>
            <a:ext cx="6048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الإصابات القاتلة بإذن الله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19086" y="3940967"/>
            <a:ext cx="60483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من وقوع الحوادث وتعطيل الحركة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720850" y="4241302"/>
            <a:ext cx="6048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تعبر الطريق من السيارات المسرعة </a:t>
            </a:r>
            <a:endParaRPr lang="en-US" altLang="ar-SA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51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19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66862" y="1354138"/>
            <a:ext cx="23034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3333FF"/>
                </a:solidFill>
              </a:rPr>
              <a:t>يطول السفر</a:t>
            </a:r>
            <a:endParaRPr lang="en-US" altLang="ar-SA" sz="2000" b="1" dirty="0">
              <a:solidFill>
                <a:srgbClr val="3333FF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840413" y="249801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3333FF"/>
                </a:solidFill>
              </a:rPr>
              <a:t>الطائرة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713412" y="283270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ست أبيات</a:t>
            </a:r>
            <a:endParaRPr lang="en-US" altLang="ar-SA" dirty="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646737" y="3167390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الهمزة </a:t>
            </a:r>
            <a:endParaRPr lang="en-US" altLang="ar-SA" dirty="0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5100638" y="4886325"/>
            <a:ext cx="3143250" cy="471488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5100638" y="4886325"/>
            <a:ext cx="3216275" cy="235744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H="1" flipV="1">
            <a:off x="5024437" y="5103143"/>
            <a:ext cx="3216275" cy="235744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H="1">
            <a:off x="5024436" y="5593556"/>
            <a:ext cx="3105152" cy="26037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5024436" y="5574630"/>
            <a:ext cx="2847977" cy="279298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6112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6886575" y="969248"/>
            <a:ext cx="16811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لها أزيز</a:t>
            </a:r>
            <a:endParaRPr lang="en-US" altLang="ar-SA" sz="1600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015166" y="1273722"/>
            <a:ext cx="16811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صعود باز</a:t>
            </a:r>
            <a:endParaRPr lang="en-US" altLang="ar-SA" sz="16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486150" y="2311960"/>
            <a:ext cx="53482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صوت الطائرة القوي، وارتفاعها في السماء.  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57800" y="3550223"/>
            <a:ext cx="3476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6</a:t>
            </a:r>
            <a:endParaRPr lang="en-US" altLang="ar-SA" sz="16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210175" y="3845497"/>
            <a:ext cx="3476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1</a:t>
            </a:r>
            <a:endParaRPr lang="en-US" altLang="ar-SA" sz="1600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162549" y="4126486"/>
            <a:ext cx="3476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3</a:t>
            </a:r>
            <a:endParaRPr lang="en-US" altLang="ar-SA" sz="1600" dirty="0"/>
          </a:p>
        </p:txBody>
      </p:sp>
    </p:spTree>
    <p:extLst>
      <p:ext uri="{BB962C8B-B14F-4D97-AF65-F5344CB8AC3E}">
        <p14:creationId xmlns:p14="http://schemas.microsoft.com/office/powerpoint/2010/main" val="351992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9529763" y="1914525"/>
            <a:ext cx="328612" cy="20002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6596063" y="3328988"/>
            <a:ext cx="328612" cy="20002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762376" y="2705100"/>
            <a:ext cx="328612" cy="200024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ar-SA" sz="140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429251" y="4670286"/>
            <a:ext cx="28479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تسبح في الفضاء</a:t>
            </a:r>
            <a:endParaRPr lang="en-US" altLang="ar-SA" sz="1600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336381" y="5304354"/>
            <a:ext cx="28479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3333FF"/>
                </a:solidFill>
              </a:rPr>
              <a:t>فتصعد في الهواء</a:t>
            </a:r>
            <a:endParaRPr lang="en-US" altLang="ar-SA" sz="1600" dirty="0"/>
          </a:p>
        </p:txBody>
      </p:sp>
    </p:spTree>
    <p:extLst>
      <p:ext uri="{BB962C8B-B14F-4D97-AF65-F5344CB8AC3E}">
        <p14:creationId xmlns:p14="http://schemas.microsoft.com/office/powerpoint/2010/main" val="165831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cxnSp>
        <p:nvCxnSpPr>
          <p:cNvPr id="4" name="رابط كسهم مستقيم 3"/>
          <p:cNvCxnSpPr/>
          <p:nvPr/>
        </p:nvCxnSpPr>
        <p:spPr>
          <a:xfrm flipH="1">
            <a:off x="5329238" y="3714750"/>
            <a:ext cx="14288" cy="60007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H="1">
            <a:off x="5657850" y="3414712"/>
            <a:ext cx="1023939" cy="9001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شكل حر 11"/>
          <p:cNvSpPr/>
          <p:nvPr/>
        </p:nvSpPr>
        <p:spPr>
          <a:xfrm>
            <a:off x="5715000" y="3486150"/>
            <a:ext cx="2214563" cy="842963"/>
          </a:xfrm>
          <a:custGeom>
            <a:avLst/>
            <a:gdLst>
              <a:gd name="connsiteX0" fmla="*/ 2214563 w 2214563"/>
              <a:gd name="connsiteY0" fmla="*/ 0 h 842963"/>
              <a:gd name="connsiteX1" fmla="*/ 1185863 w 2214563"/>
              <a:gd name="connsiteY1" fmla="*/ 200025 h 842963"/>
              <a:gd name="connsiteX2" fmla="*/ 0 w 2214563"/>
              <a:gd name="connsiteY2" fmla="*/ 842963 h 84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4563" h="842963">
                <a:moveTo>
                  <a:pt x="2214563" y="0"/>
                </a:moveTo>
                <a:cubicBezTo>
                  <a:pt x="1884760" y="29765"/>
                  <a:pt x="1554957" y="59531"/>
                  <a:pt x="1185863" y="200025"/>
                </a:cubicBezTo>
                <a:cubicBezTo>
                  <a:pt x="816769" y="340519"/>
                  <a:pt x="190500" y="726282"/>
                  <a:pt x="0" y="842963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3" name="رابط كسهم مستقيم 12"/>
          <p:cNvCxnSpPr/>
          <p:nvPr/>
        </p:nvCxnSpPr>
        <p:spPr>
          <a:xfrm flipH="1">
            <a:off x="6996113" y="3864768"/>
            <a:ext cx="511970" cy="6643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H="1">
            <a:off x="6072189" y="4829175"/>
            <a:ext cx="2728911" cy="785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 flipH="1" flipV="1">
            <a:off x="7358063" y="4529138"/>
            <a:ext cx="928688" cy="5000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>
            <a:off x="4081464" y="3907631"/>
            <a:ext cx="826294" cy="6215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رابط كسهم مستقيم 24"/>
          <p:cNvCxnSpPr/>
          <p:nvPr/>
        </p:nvCxnSpPr>
        <p:spPr>
          <a:xfrm>
            <a:off x="3433763" y="4000500"/>
            <a:ext cx="1218010" cy="5286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مربع نص 38"/>
          <p:cNvSpPr txBox="1"/>
          <p:nvPr/>
        </p:nvSpPr>
        <p:spPr>
          <a:xfrm>
            <a:off x="5657850" y="5516390"/>
            <a:ext cx="631904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بطيئة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40" name="رابط كسهم مستقيم 39"/>
          <p:cNvCxnSpPr>
            <a:stCxn id="39" idx="0"/>
          </p:cNvCxnSpPr>
          <p:nvPr/>
        </p:nvCxnSpPr>
        <p:spPr>
          <a:xfrm flipV="1">
            <a:off x="5973802" y="4907756"/>
            <a:ext cx="1141753" cy="6086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مربع نص 42"/>
          <p:cNvSpPr txBox="1"/>
          <p:nvPr/>
        </p:nvSpPr>
        <p:spPr>
          <a:xfrm>
            <a:off x="4610772" y="5255829"/>
            <a:ext cx="718466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سريعة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44" name="رابط كسهم مستقيم 43"/>
          <p:cNvCxnSpPr/>
          <p:nvPr/>
        </p:nvCxnSpPr>
        <p:spPr>
          <a:xfrm flipV="1">
            <a:off x="4999577" y="4778053"/>
            <a:ext cx="13709" cy="6046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7" name="مربع نص 46"/>
          <p:cNvSpPr txBox="1"/>
          <p:nvPr/>
        </p:nvSpPr>
        <p:spPr>
          <a:xfrm>
            <a:off x="3769305" y="5570982"/>
            <a:ext cx="1138453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تحمل الكثير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8" name="مربع نص 47"/>
          <p:cNvSpPr txBox="1"/>
          <p:nvPr/>
        </p:nvSpPr>
        <p:spPr>
          <a:xfrm>
            <a:off x="2090518" y="5467250"/>
            <a:ext cx="1590500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تحتاج طعام وماء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49" name="شكل حر 48"/>
          <p:cNvSpPr/>
          <p:nvPr/>
        </p:nvSpPr>
        <p:spPr>
          <a:xfrm>
            <a:off x="3300413" y="4986338"/>
            <a:ext cx="3971925" cy="1168217"/>
          </a:xfrm>
          <a:custGeom>
            <a:avLst/>
            <a:gdLst>
              <a:gd name="connsiteX0" fmla="*/ 0 w 3886200"/>
              <a:gd name="connsiteY0" fmla="*/ 957262 h 1168217"/>
              <a:gd name="connsiteX1" fmla="*/ 3114675 w 3886200"/>
              <a:gd name="connsiteY1" fmla="*/ 1100137 h 1168217"/>
              <a:gd name="connsiteX2" fmla="*/ 3886200 w 3886200"/>
              <a:gd name="connsiteY2" fmla="*/ 0 h 116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6200" h="1168217">
                <a:moveTo>
                  <a:pt x="0" y="957262"/>
                </a:moveTo>
                <a:cubicBezTo>
                  <a:pt x="1233487" y="1108471"/>
                  <a:pt x="2466975" y="1259681"/>
                  <a:pt x="3114675" y="1100137"/>
                </a:cubicBezTo>
                <a:cubicBezTo>
                  <a:pt x="3762375" y="940593"/>
                  <a:pt x="3786188" y="200025"/>
                  <a:pt x="3886200" y="0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0727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/>
      <p:bldP spid="43" grpId="0"/>
      <p:bldP spid="47" grpId="0"/>
      <p:bldP spid="48" grpId="0"/>
      <p:bldP spid="4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6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00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1171575" y="6211669"/>
            <a:ext cx="85010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إعداد أستاذ اللغة العربية  </a:t>
            </a:r>
            <a:r>
              <a:rPr lang="ar-SA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محمد فيصل الحمود    </a:t>
            </a:r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للاقتراحات والاستفسارات :  </a:t>
            </a:r>
            <a:r>
              <a:rPr lang="en-US" b="1" dirty="0">
                <a:solidFill>
                  <a:srgbClr val="FF0000"/>
                </a:solidFill>
              </a:rPr>
              <a:t>mh-fi@hotmail.com</a:t>
            </a:r>
            <a:endParaRPr lang="ar-S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31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569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7853363" y="769938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العصفور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667625" y="1293158"/>
            <a:ext cx="1512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الجرادة 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7596185" y="1631712"/>
            <a:ext cx="15128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البطة</a:t>
            </a:r>
            <a:r>
              <a:rPr lang="ar-SA" altLang="ar-SA" sz="20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019131" y="2196773"/>
            <a:ext cx="22320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err="1">
                <a:solidFill>
                  <a:srgbClr val="0000FF"/>
                </a:solidFill>
              </a:rPr>
              <a:t>العكنبوت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4000" b="1" dirty="0">
                <a:solidFill>
                  <a:srgbClr val="0000FF"/>
                </a:solidFill>
              </a:rPr>
              <a:t> 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236616" y="2791981"/>
            <a:ext cx="2232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الديك الرومي  </a:t>
            </a:r>
            <a:endParaRPr lang="en-US" altLang="ar-SA" sz="1400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948488" y="3452947"/>
            <a:ext cx="2232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الببغاء</a:t>
            </a:r>
            <a:r>
              <a:rPr lang="ar-SA" altLang="ar-SA" sz="2000" b="1" dirty="0">
                <a:solidFill>
                  <a:srgbClr val="0000FF"/>
                </a:solidFill>
              </a:rPr>
              <a:t> </a:t>
            </a:r>
            <a:endParaRPr lang="en-US" altLang="ar-SA" sz="1200" dirty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019131" y="4007098"/>
            <a:ext cx="2232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الغراب </a:t>
            </a:r>
            <a:r>
              <a:rPr lang="ar-SA" altLang="ar-SA" sz="2000" b="1" dirty="0">
                <a:solidFill>
                  <a:srgbClr val="0000FF"/>
                </a:solidFill>
              </a:rPr>
              <a:t> </a:t>
            </a:r>
            <a:endParaRPr lang="en-US" altLang="ar-SA" sz="1200" dirty="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001000" y="4507325"/>
            <a:ext cx="13561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البطريق  </a:t>
            </a:r>
            <a:r>
              <a:rPr lang="ar-SA" altLang="ar-SA" b="1" dirty="0">
                <a:solidFill>
                  <a:srgbClr val="0000FF"/>
                </a:solidFill>
              </a:rPr>
              <a:t> </a:t>
            </a:r>
            <a:endParaRPr lang="en-US" altLang="ar-SA" sz="1100" dirty="0"/>
          </a:p>
        </p:txBody>
      </p:sp>
      <p:sp>
        <p:nvSpPr>
          <p:cNvPr id="10" name="مستطيل 9"/>
          <p:cNvSpPr/>
          <p:nvPr/>
        </p:nvSpPr>
        <p:spPr>
          <a:xfrm>
            <a:off x="1928813" y="5343525"/>
            <a:ext cx="8315325" cy="8001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6647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536528" y="787157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0000FF"/>
                </a:solidFill>
              </a:rPr>
              <a:t>الصقر   </a:t>
            </a:r>
            <a:r>
              <a:rPr lang="ar-SA" altLang="ar-SA" sz="2400" b="1" dirty="0">
                <a:solidFill>
                  <a:srgbClr val="0000FF"/>
                </a:solidFill>
              </a:rPr>
              <a:t> </a:t>
            </a:r>
            <a:endParaRPr lang="en-US" altLang="ar-SA" sz="1400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536528" y="1310377"/>
            <a:ext cx="2232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دودة القز    </a:t>
            </a:r>
            <a:r>
              <a:rPr lang="ar-SA" altLang="ar-SA" sz="2000" b="1" dirty="0">
                <a:solidFill>
                  <a:srgbClr val="0000FF"/>
                </a:solidFill>
              </a:rPr>
              <a:t> </a:t>
            </a:r>
            <a:endParaRPr lang="en-US" altLang="ar-SA" sz="12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260178" y="3205529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ديك</a:t>
            </a:r>
            <a:endParaRPr lang="en-US" altLang="ar-SA" sz="1400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667495" y="4244411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نملة</a:t>
            </a:r>
            <a:endParaRPr lang="en-US" altLang="ar-SA" sz="14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 rot="19712434">
            <a:off x="4685353" y="4244409"/>
            <a:ext cx="11496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ذبابة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169433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953120" y="1144024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نحلة</a:t>
            </a:r>
            <a:endParaRPr lang="en-US" altLang="ar-SA" sz="1400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634157" y="1790355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طاووس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417244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610219" y="2611217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الطيور</a:t>
            </a:r>
            <a:endParaRPr lang="en-US" altLang="ar-SA" sz="14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762369" y="2977246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المشي</a:t>
            </a:r>
            <a:endParaRPr lang="en-US" altLang="ar-SA" sz="1400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783157" y="3257548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الريش</a:t>
            </a:r>
            <a:endParaRPr lang="en-US" altLang="ar-SA" sz="14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393257" y="3569820"/>
            <a:ext cx="2043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 smtClean="0">
                <a:solidFill>
                  <a:srgbClr val="0000FF"/>
                </a:solidFill>
              </a:rPr>
              <a:t>رأس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43537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6" y="0"/>
            <a:ext cx="110347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578600" y="1852613"/>
            <a:ext cx="2447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أقل سرعة من الطائرة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678613" y="2451101"/>
            <a:ext cx="2447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أقل </a:t>
            </a:r>
            <a:r>
              <a:rPr lang="ar-SA" altLang="ar-SA" sz="2400" b="1" dirty="0" smtClean="0">
                <a:solidFill>
                  <a:srgbClr val="FF0000"/>
                </a:solidFill>
              </a:rPr>
              <a:t>حجمًا  </a:t>
            </a:r>
            <a:r>
              <a:rPr lang="ar-SA" altLang="ar-SA" sz="2400" b="1" dirty="0">
                <a:solidFill>
                  <a:srgbClr val="FF0000"/>
                </a:solidFill>
              </a:rPr>
              <a:t>من الطائرة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462712" y="2820989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عدد ركابها أقل من الطائرة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799431" y="1852613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أسرع من </a:t>
            </a:r>
            <a:r>
              <a:rPr lang="ar-SA" altLang="ar-SA" sz="2400" b="1" dirty="0">
                <a:solidFill>
                  <a:srgbClr val="FF0000"/>
                </a:solidFill>
              </a:rPr>
              <a:t>السيارة 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799430" y="2451101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أكبر  حجمًا  </a:t>
            </a:r>
            <a:r>
              <a:rPr lang="ar-SA" altLang="ar-SA" sz="2400" b="1" dirty="0">
                <a:solidFill>
                  <a:srgbClr val="FF0000"/>
                </a:solidFill>
              </a:rPr>
              <a:t>من السيارة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225549" y="2820989"/>
            <a:ext cx="3419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عدد ركابها أكثر </a:t>
            </a:r>
            <a:r>
              <a:rPr lang="ar-SA" altLang="ar-SA" sz="2400" b="1" dirty="0">
                <a:solidFill>
                  <a:srgbClr val="FF0000"/>
                </a:solidFill>
              </a:rPr>
              <a:t>من السيارة 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586163" y="3217190"/>
            <a:ext cx="15128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4C07C9"/>
                </a:solidFill>
              </a:rPr>
              <a:t>مريحتان أثناء الاستعمال</a:t>
            </a:r>
            <a:r>
              <a:rPr lang="ar-SA" altLang="ar-SA" sz="1200" b="1" dirty="0" smtClean="0">
                <a:solidFill>
                  <a:srgbClr val="4C07C9"/>
                </a:solidFill>
              </a:rPr>
              <a:t> </a:t>
            </a:r>
            <a:endParaRPr lang="en-US" altLang="ar-SA" sz="1200" b="1" dirty="0">
              <a:solidFill>
                <a:srgbClr val="4C07C9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525985" y="3217190"/>
            <a:ext cx="17597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4C07C9"/>
                </a:solidFill>
              </a:rPr>
              <a:t>توفران </a:t>
            </a:r>
            <a:r>
              <a:rPr lang="ar-SA" altLang="ar-SA" sz="2400" b="1" dirty="0">
                <a:solidFill>
                  <a:srgbClr val="4C07C9"/>
                </a:solidFill>
              </a:rPr>
              <a:t>الوقت والجهد </a:t>
            </a:r>
            <a:r>
              <a:rPr lang="ar-SA" altLang="ar-SA" sz="1400" dirty="0">
                <a:solidFill>
                  <a:srgbClr val="4C07C9"/>
                </a:solidFill>
              </a:rPr>
              <a:t> </a:t>
            </a:r>
            <a:endParaRPr lang="en-US" altLang="ar-SA" sz="1400" dirty="0">
              <a:solidFill>
                <a:srgbClr val="4C07C9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706268" y="3758468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الجرس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598317" y="4054538"/>
            <a:ext cx="17287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مقبض الفرملة</a:t>
            </a:r>
            <a:r>
              <a:rPr lang="ar-SA" altLang="ar-SA" sz="3200" b="1" dirty="0">
                <a:solidFill>
                  <a:srgbClr val="FF3399"/>
                </a:solidFill>
              </a:rPr>
              <a:t> </a:t>
            </a:r>
            <a:endParaRPr lang="en-US" altLang="ar-SA" dirty="0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516165" y="4420955"/>
            <a:ext cx="21248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المصباح الأمامي  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6149282" y="4853303"/>
            <a:ext cx="1728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خزان الماء   </a:t>
            </a:r>
            <a:endParaRPr lang="en-US" altLang="ar-SA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013675" y="5249037"/>
            <a:ext cx="1728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العجلة الأمامية 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318470" y="3758468"/>
            <a:ext cx="1512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FF3399"/>
                </a:solidFill>
              </a:rPr>
              <a:t>المقعد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350962" y="3786503"/>
            <a:ext cx="15128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المصباح الخلفي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403898" y="4321277"/>
            <a:ext cx="1728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3333FF"/>
                </a:solidFill>
              </a:rPr>
              <a:t>العجلة الخلفية </a:t>
            </a:r>
            <a:endParaRPr lang="en-US" altLang="ar-SA" dirty="0">
              <a:solidFill>
                <a:srgbClr val="3333FF"/>
              </a:solidFill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218582" y="5835772"/>
            <a:ext cx="1225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الدواسة</a:t>
            </a:r>
            <a:r>
              <a:rPr lang="ar-SA" altLang="ar-SA" sz="2400" b="1" dirty="0"/>
              <a:t> </a:t>
            </a:r>
            <a:endParaRPr lang="en-US" altLang="ar-SA" dirty="0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705695" y="5915942"/>
            <a:ext cx="1225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3333FF"/>
                </a:solidFill>
              </a:rPr>
              <a:t>السلسلة</a:t>
            </a:r>
            <a:r>
              <a:rPr lang="ar-SA" altLang="ar-SA" sz="3200" b="1" dirty="0">
                <a:solidFill>
                  <a:srgbClr val="FF3399"/>
                </a:solidFill>
              </a:rPr>
              <a:t> </a:t>
            </a:r>
            <a:endParaRPr lang="en-US" altLang="ar-SA" dirty="0"/>
          </a:p>
        </p:txBody>
      </p:sp>
      <p:sp>
        <p:nvSpPr>
          <p:cNvPr id="22" name="مستطيل 21"/>
          <p:cNvSpPr/>
          <p:nvPr/>
        </p:nvSpPr>
        <p:spPr>
          <a:xfrm>
            <a:off x="10944225" y="6291388"/>
            <a:ext cx="142875" cy="20954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مربع نص 22"/>
          <p:cNvSpPr txBox="1"/>
          <p:nvPr/>
        </p:nvSpPr>
        <p:spPr>
          <a:xfrm>
            <a:off x="10872789" y="6215062"/>
            <a:ext cx="228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392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5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1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13706" y="3108325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الطفل مغرم باللعب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34217" y="3429288"/>
            <a:ext cx="3875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محمد طباعه حسنة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157284" y="3625255"/>
            <a:ext cx="3457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آمنت العصافير من القط</a:t>
            </a:r>
            <a:r>
              <a:rPr lang="ar-SA" altLang="ar-SA" sz="2800" b="1" dirty="0">
                <a:solidFill>
                  <a:srgbClr val="0000FF"/>
                </a:solidFill>
              </a:rPr>
              <a:t>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713706" y="2808085"/>
            <a:ext cx="29527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كفت عن الذهاب للعب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942972" y="3919205"/>
            <a:ext cx="3457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العاملة مضطرة للعمل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050128" y="4200537"/>
            <a:ext cx="34575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 العيد بهجة للأطفال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00663" y="5388602"/>
            <a:ext cx="22526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استعداده للاختبار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7043735" y="5760136"/>
            <a:ext cx="10334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الجندي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900488" y="5774424"/>
            <a:ext cx="17422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لحماية الوطن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79587" y="909638"/>
            <a:ext cx="30972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النسر – العصافير – القط </a:t>
            </a:r>
            <a:endParaRPr lang="en-US" altLang="ar-SA" sz="2400" b="1" i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81200" y="1256357"/>
            <a:ext cx="30972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الأرض – السماء </a:t>
            </a:r>
            <a:endParaRPr lang="en-US" altLang="ar-SA" sz="2400" b="1" i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096000" y="3557117"/>
            <a:ext cx="30972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الشراسة – الغدر </a:t>
            </a:r>
            <a:endParaRPr lang="en-US" altLang="ar-SA" sz="2400" b="1" i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529806" y="3557116"/>
            <a:ext cx="30972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التشاور – الذكاء </a:t>
            </a:r>
            <a:endParaRPr lang="en-US" altLang="ar-SA" sz="2400" b="1" i="1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57237" y="3342797"/>
            <a:ext cx="328929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الظلم – حب النفس </a:t>
            </a:r>
          </a:p>
          <a:p>
            <a:pPr>
              <a:spcBef>
                <a:spcPct val="50000"/>
              </a:spcBef>
            </a:pPr>
            <a:r>
              <a:rPr lang="ar-SA" altLang="ar-SA" sz="2400" b="1" i="1" dirty="0">
                <a:solidFill>
                  <a:srgbClr val="0000FF"/>
                </a:solidFill>
              </a:rPr>
              <a:t>القوة والبطش </a:t>
            </a:r>
            <a:endParaRPr lang="en-US" altLang="ar-SA" sz="2400" b="1" i="1" dirty="0">
              <a:solidFill>
                <a:srgbClr val="0000FF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913688" y="4888920"/>
            <a:ext cx="4333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1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354099" y="5196007"/>
            <a:ext cx="4333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>
                <a:solidFill>
                  <a:srgbClr val="0000FF"/>
                </a:solidFill>
              </a:rPr>
              <a:t>2</a:t>
            </a:r>
            <a:endParaRPr lang="en-US" altLang="ar-SA" sz="4000" b="1">
              <a:solidFill>
                <a:srgbClr val="0000FF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8473277" y="4619935"/>
            <a:ext cx="4333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3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9032867" y="4265992"/>
            <a:ext cx="4333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4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381256" y="5720500"/>
            <a:ext cx="492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حكمة العصافير – عقاب التعالي والتكبر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5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494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544888" y="2114550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أسماء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013200" y="2446269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حروف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544888" y="2744210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الكسرة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057278" y="2959604"/>
            <a:ext cx="3243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عن </a:t>
            </a:r>
            <a:r>
              <a:rPr lang="ar-SA" altLang="ar-SA" b="1" dirty="0" smtClean="0">
                <a:solidFill>
                  <a:srgbClr val="0000FF"/>
                </a:solidFill>
              </a:rPr>
              <a:t>   </a:t>
            </a:r>
            <a:r>
              <a:rPr lang="ar-SA" altLang="ar-SA" b="1" dirty="0" err="1" smtClean="0">
                <a:solidFill>
                  <a:srgbClr val="0000FF"/>
                </a:solidFill>
              </a:rPr>
              <a:t>عن</a:t>
            </a:r>
            <a:r>
              <a:rPr lang="ar-SA" altLang="ar-SA" b="1" dirty="0" smtClean="0">
                <a:solidFill>
                  <a:srgbClr val="0000FF"/>
                </a:solidFill>
              </a:rPr>
              <a:t>   من  على  إلى   الباء </a:t>
            </a:r>
            <a:r>
              <a:rPr lang="ar-SA" altLang="ar-SA" b="1" dirty="0">
                <a:solidFill>
                  <a:srgbClr val="0000FF"/>
                </a:solidFill>
              </a:rPr>
              <a:t>في</a:t>
            </a:r>
            <a:r>
              <a:rPr lang="ar-SA" altLang="ar-SA" sz="3600" b="1" dirty="0">
                <a:solidFill>
                  <a:srgbClr val="0000FF"/>
                </a:solidFill>
              </a:rPr>
              <a:t> </a:t>
            </a:r>
            <a:endParaRPr lang="en-US" altLang="ar-SA" dirty="0"/>
          </a:p>
        </p:txBody>
      </p:sp>
    </p:spTree>
    <p:extLst>
      <p:ext uri="{BB962C8B-B14F-4D97-AF65-F5344CB8AC3E}">
        <p14:creationId xmlns:p14="http://schemas.microsoft.com/office/powerpoint/2010/main" val="245653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549900" y="981075"/>
            <a:ext cx="2087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تحلق في الجو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829175" y="1296443"/>
            <a:ext cx="2808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تحط على </a:t>
            </a:r>
            <a:r>
              <a:rPr lang="ar-SA" altLang="ar-SA" sz="2400" b="1" dirty="0">
                <a:solidFill>
                  <a:srgbClr val="FF0000"/>
                </a:solidFill>
              </a:rPr>
              <a:t>الزهور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548187" y="1564544"/>
            <a:ext cx="3095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يبحث عن كتابه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69131" y="1860855"/>
            <a:ext cx="568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أعاملها بالعطف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13931" y="2425267"/>
            <a:ext cx="5689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FF0000"/>
                </a:solidFill>
              </a:rPr>
              <a:t>تهاجر الطيور إلى المناطق الدافئة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037515" y="5279220"/>
            <a:ext cx="172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منقار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62680" y="5264934"/>
            <a:ext cx="172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جناحان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394206" y="5344757"/>
            <a:ext cx="172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>
                <a:solidFill>
                  <a:srgbClr val="0000FF"/>
                </a:solidFill>
              </a:rPr>
              <a:t>ريش </a:t>
            </a:r>
            <a:r>
              <a:rPr lang="ar-SA" altLang="ar-SA" sz="1200"/>
              <a:t> </a:t>
            </a:r>
            <a:endParaRPr lang="en-US" altLang="ar-SA" sz="120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8078789" y="5606367"/>
            <a:ext cx="172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عنق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62680" y="5606367"/>
            <a:ext cx="172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رجلان 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</p:spTree>
    <p:extLst>
      <p:ext uri="{BB962C8B-B14F-4D97-AF65-F5344CB8AC3E}">
        <p14:creationId xmlns:p14="http://schemas.microsoft.com/office/powerpoint/2010/main" val="421915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889626" y="1014415"/>
            <a:ext cx="172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>
                <a:solidFill>
                  <a:srgbClr val="FF0000"/>
                </a:solidFill>
              </a:rPr>
              <a:t>أوامر </a:t>
            </a:r>
            <a:r>
              <a:rPr lang="ar-SA" altLang="ar-SA" sz="140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873250" y="1063623"/>
            <a:ext cx="172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مخالب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870581" y="1384586"/>
            <a:ext cx="172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أجنحة 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844674" y="1398874"/>
            <a:ext cx="172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أنياب  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32138" y="3120913"/>
            <a:ext cx="3744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للنسر ذيل طويلًا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217743" y="5589076"/>
            <a:ext cx="5327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لا يعش النسر في السهول  والغابات</a:t>
            </a:r>
            <a:r>
              <a:rPr lang="ar-SA" altLang="ar-SA" sz="2800" b="1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132138" y="3705375"/>
            <a:ext cx="3744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ليس للنسور أعشاشًا كبيرةً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241675" y="5006503"/>
            <a:ext cx="3744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FF0000"/>
                </a:solidFill>
              </a:rPr>
              <a:t>تتكاثر النسور بسرعة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5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83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526632" y="1413600"/>
            <a:ext cx="16557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 smtClean="0">
                <a:solidFill>
                  <a:srgbClr val="FF0000"/>
                </a:solidFill>
              </a:rPr>
              <a:t>متطرفة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589087" y="2223046"/>
            <a:ext cx="47513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تهيئ</a:t>
            </a:r>
            <a:r>
              <a:rPr lang="ar-SA" altLang="ar-SA" sz="2000" b="1" dirty="0">
                <a:solidFill>
                  <a:srgbClr val="FF0000"/>
                </a:solidFill>
              </a:rPr>
              <a:t>  </a:t>
            </a:r>
            <a:r>
              <a:rPr lang="ar-SA" altLang="ar-SA" sz="1100" dirty="0">
                <a:solidFill>
                  <a:srgbClr val="FF0000"/>
                </a:solidFill>
              </a:rPr>
              <a:t> </a:t>
            </a:r>
            <a:endParaRPr lang="en-US" altLang="ar-SA" sz="1100" dirty="0">
              <a:solidFill>
                <a:srgbClr val="FF0000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422399" y="2551837"/>
            <a:ext cx="47513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تجرؤ </a:t>
            </a:r>
            <a:r>
              <a:rPr lang="ar-SA" altLang="ar-SA" sz="2000" b="1" dirty="0">
                <a:solidFill>
                  <a:srgbClr val="FF0000"/>
                </a:solidFill>
              </a:rPr>
              <a:t>  </a:t>
            </a:r>
            <a:r>
              <a:rPr lang="ar-SA" altLang="ar-SA" sz="1100" dirty="0">
                <a:solidFill>
                  <a:srgbClr val="FF0000"/>
                </a:solidFill>
              </a:rPr>
              <a:t> </a:t>
            </a:r>
            <a:endParaRPr lang="en-US" altLang="ar-SA" sz="1100" dirty="0">
              <a:solidFill>
                <a:srgbClr val="FF000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926136" y="2829937"/>
            <a:ext cx="13668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السطر </a:t>
            </a:r>
            <a:r>
              <a:rPr lang="ar-SA" altLang="ar-SA" sz="2400" b="1" dirty="0">
                <a:solidFill>
                  <a:srgbClr val="FF0000"/>
                </a:solidFill>
              </a:rPr>
              <a:t> 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1908967" y="3167390"/>
            <a:ext cx="3906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فتح </a:t>
            </a:r>
            <a:r>
              <a:rPr lang="ar-SA" altLang="ar-SA" sz="2800" b="1" dirty="0" smtClean="0">
                <a:solidFill>
                  <a:srgbClr val="FF0000"/>
                </a:solidFill>
              </a:rPr>
              <a:t>    كسر      ضم      </a:t>
            </a:r>
            <a:r>
              <a:rPr lang="ar-SA" altLang="ar-SA" sz="2800" b="1" dirty="0">
                <a:solidFill>
                  <a:srgbClr val="FF0000"/>
                </a:solidFill>
              </a:rPr>
              <a:t>ساكن  </a:t>
            </a:r>
            <a:r>
              <a:rPr lang="ar-SA" altLang="ar-SA" sz="2000" b="1" dirty="0">
                <a:solidFill>
                  <a:srgbClr val="FF0000"/>
                </a:solidFill>
              </a:rPr>
              <a:t>  </a:t>
            </a:r>
            <a:r>
              <a:rPr lang="ar-SA" altLang="ar-SA" sz="1100" dirty="0">
                <a:solidFill>
                  <a:srgbClr val="FF0000"/>
                </a:solidFill>
              </a:rPr>
              <a:t> </a:t>
            </a:r>
            <a:endParaRPr lang="en-US" altLang="ar-SA" sz="1100" dirty="0">
              <a:solidFill>
                <a:srgbClr val="FF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458075" y="4806444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FF0000"/>
                </a:solidFill>
              </a:rPr>
              <a:t>يبدأ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558087" y="5157315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dirty="0">
                <a:solidFill>
                  <a:srgbClr val="FF0000"/>
                </a:solidFill>
              </a:rPr>
              <a:t>تتهيأ  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629527" y="5487150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FF0000"/>
                </a:solidFill>
              </a:rPr>
              <a:t>ملجأ   </a:t>
            </a:r>
            <a:r>
              <a:rPr lang="ar-SA" altLang="ar-SA" sz="1400" dirty="0">
                <a:solidFill>
                  <a:srgbClr val="FF0000"/>
                </a:solidFill>
              </a:rPr>
              <a:t> </a:t>
            </a:r>
            <a:endParaRPr lang="en-US" altLang="ar-SA" sz="1400" dirty="0">
              <a:solidFill>
                <a:srgbClr val="FF0000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729288" y="4806444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>
                <a:solidFill>
                  <a:srgbClr val="FF0000"/>
                </a:solidFill>
              </a:rPr>
              <a:t>تجرؤ  </a:t>
            </a:r>
            <a:r>
              <a:rPr lang="ar-SA" altLang="ar-SA" sz="1600">
                <a:solidFill>
                  <a:srgbClr val="FF0000"/>
                </a:solidFill>
              </a:rPr>
              <a:t> </a:t>
            </a:r>
            <a:endParaRPr lang="en-US" altLang="ar-SA" sz="1600">
              <a:solidFill>
                <a:srgbClr val="FF0000"/>
              </a:solidFill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729288" y="5330319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>
                <a:solidFill>
                  <a:srgbClr val="FF0000"/>
                </a:solidFill>
              </a:rPr>
              <a:t>تباطؤ   </a:t>
            </a:r>
            <a:r>
              <a:rPr lang="ar-SA" altLang="ar-SA" sz="1600">
                <a:solidFill>
                  <a:srgbClr val="FF0000"/>
                </a:solidFill>
              </a:rPr>
              <a:t> </a:t>
            </a:r>
            <a:endParaRPr lang="en-US" altLang="ar-SA" sz="1600">
              <a:solidFill>
                <a:srgbClr val="FF0000"/>
              </a:solidFill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957637" y="4735005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dirty="0">
                <a:solidFill>
                  <a:srgbClr val="FF0000"/>
                </a:solidFill>
              </a:rPr>
              <a:t>تهيئ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941764" y="5298103"/>
            <a:ext cx="1368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dirty="0">
                <a:solidFill>
                  <a:srgbClr val="FF0000"/>
                </a:solidFill>
              </a:rPr>
              <a:t>تخطيء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873255" y="4806443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dirty="0">
                <a:solidFill>
                  <a:srgbClr val="FF0000"/>
                </a:solidFill>
              </a:rPr>
              <a:t>ببطء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1904207" y="5330318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dirty="0">
                <a:solidFill>
                  <a:srgbClr val="FF0000"/>
                </a:solidFill>
              </a:rPr>
              <a:t>عبء  </a:t>
            </a:r>
            <a:r>
              <a:rPr lang="ar-SA" altLang="ar-SA" sz="1600" dirty="0">
                <a:solidFill>
                  <a:srgbClr val="FF0000"/>
                </a:solidFill>
              </a:rPr>
              <a:t> </a:t>
            </a:r>
            <a:endParaRPr lang="en-US" altLang="ar-SA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77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14475" y="677862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dirty="0">
                <a:solidFill>
                  <a:srgbClr val="FF0000"/>
                </a:solidFill>
              </a:rPr>
              <a:t>الألف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14474" y="988078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dirty="0">
                <a:solidFill>
                  <a:srgbClr val="FF0000"/>
                </a:solidFill>
              </a:rPr>
              <a:t>الواو 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514473" y="1258231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dirty="0">
                <a:solidFill>
                  <a:srgbClr val="FF0000"/>
                </a:solidFill>
              </a:rPr>
              <a:t>الياء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528761" y="1542672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dirty="0">
                <a:solidFill>
                  <a:srgbClr val="FF0000"/>
                </a:solidFill>
              </a:rPr>
              <a:t>السطر </a:t>
            </a:r>
            <a:r>
              <a:rPr lang="ar-SA" altLang="ar-SA" sz="1200" dirty="0">
                <a:solidFill>
                  <a:srgbClr val="FF0000"/>
                </a:solidFill>
              </a:rPr>
              <a:t> </a:t>
            </a:r>
            <a:endParaRPr lang="en-US" altLang="ar-SA" sz="1200" dirty="0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598987" y="4915216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شاطئ</a:t>
            </a:r>
            <a:r>
              <a:rPr lang="ar-SA" altLang="ar-SA" sz="2800" b="1" dirty="0">
                <a:solidFill>
                  <a:srgbClr val="0000FF"/>
                </a:solidFill>
              </a:rPr>
              <a:t>  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981053" y="4896781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 smtClean="0">
                <a:solidFill>
                  <a:srgbClr val="0000FF"/>
                </a:solidFill>
              </a:rPr>
              <a:t>مفاجئ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   </a:t>
            </a:r>
            <a:r>
              <a:rPr lang="ar-SA" altLang="ar-SA" sz="1200" b="1" dirty="0" smtClean="0"/>
              <a:t> </a:t>
            </a:r>
            <a:endParaRPr lang="en-US" altLang="ar-SA" sz="1200" b="1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172223" y="4911868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ظامئ</a:t>
            </a:r>
            <a:r>
              <a:rPr lang="ar-SA" altLang="ar-SA" sz="2800" b="1" dirty="0">
                <a:solidFill>
                  <a:srgbClr val="0000FF"/>
                </a:solidFill>
              </a:rPr>
              <a:t>    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851399" y="5221411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بؤبؤ 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107259" y="5233362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امرؤ  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363119" y="5191134"/>
            <a:ext cx="1368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لؤلؤ  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5281613" y="5615409"/>
            <a:ext cx="9350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سبأ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701381" y="5612713"/>
            <a:ext cx="9350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مبدأ </a:t>
            </a:r>
            <a:r>
              <a:rPr lang="ar-SA" altLang="ar-SA" sz="1200" b="1" dirty="0"/>
              <a:t>  </a:t>
            </a:r>
            <a:endParaRPr lang="en-US" altLang="ar-SA" sz="1200" b="1" dirty="0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097536" y="5611993"/>
            <a:ext cx="935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صدأ   </a:t>
            </a:r>
            <a:r>
              <a:rPr lang="ar-SA" altLang="ar-SA" sz="1200" b="1" dirty="0"/>
              <a:t>  </a:t>
            </a:r>
            <a:endParaRPr lang="en-US" altLang="ar-SA" sz="1200" b="1" dirty="0"/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5535611" y="6046786"/>
            <a:ext cx="935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مساء</a:t>
            </a:r>
            <a:r>
              <a:rPr lang="ar-SA" altLang="ar-SA" sz="1200" b="1" dirty="0"/>
              <a:t> </a:t>
            </a:r>
            <a:endParaRPr lang="en-US" altLang="ar-SA" sz="1200" b="1" dirty="0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4776489" y="6061054"/>
            <a:ext cx="935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ماء </a:t>
            </a:r>
            <a:r>
              <a:rPr lang="ar-SA" altLang="ar-SA" sz="1200" b="1" dirty="0"/>
              <a:t>  </a:t>
            </a:r>
            <a:endParaRPr lang="en-US" altLang="ar-SA" sz="1200" b="1" dirty="0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4319091" y="6075322"/>
            <a:ext cx="9350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غذاء    </a:t>
            </a:r>
            <a:r>
              <a:rPr lang="ar-SA" altLang="ar-SA" sz="1200" b="1" dirty="0"/>
              <a:t>  </a:t>
            </a:r>
            <a:endParaRPr lang="en-US" altLang="ar-SA" sz="1200" b="1" dirty="0"/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3700711" y="6061054"/>
            <a:ext cx="9350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هدوء     </a:t>
            </a:r>
            <a:r>
              <a:rPr lang="ar-SA" altLang="ar-SA" sz="1200" b="1" dirty="0"/>
              <a:t>  </a:t>
            </a:r>
            <a:endParaRPr lang="en-US" altLang="ar-SA" sz="1200" b="1" dirty="0"/>
          </a:p>
        </p:txBody>
      </p:sp>
    </p:spTree>
    <p:extLst>
      <p:ext uri="{BB962C8B-B14F-4D97-AF65-F5344CB8AC3E}">
        <p14:creationId xmlns:p14="http://schemas.microsoft.com/office/powerpoint/2010/main" val="318735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62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3" y="0"/>
            <a:ext cx="116300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16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230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578098" y="4067900"/>
            <a:ext cx="57610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رأى </a:t>
            </a:r>
            <a:r>
              <a:rPr lang="ar-SA" altLang="ar-SA" sz="2800" b="1" dirty="0">
                <a:solidFill>
                  <a:srgbClr val="0000FF"/>
                </a:solidFill>
              </a:rPr>
              <a:t>أيمن الغيث ينهمر  بشدة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92387" y="4556486"/>
            <a:ext cx="57610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يبني </a:t>
            </a:r>
            <a:r>
              <a:rPr lang="ar-SA" altLang="ar-SA" sz="2800" b="1" dirty="0">
                <a:solidFill>
                  <a:srgbClr val="0000FF"/>
                </a:solidFill>
              </a:rPr>
              <a:t>العصفور عشه فوق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الأشجار </a:t>
            </a:r>
            <a:r>
              <a:rPr lang="ar-SA" altLang="ar-SA" sz="2800" b="1" dirty="0">
                <a:solidFill>
                  <a:srgbClr val="0000FF"/>
                </a:solidFill>
              </a:rPr>
              <a:t>أو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الجدران</a:t>
            </a:r>
            <a:r>
              <a:rPr lang="ar-SA" altLang="ar-SA" sz="3200" b="1" dirty="0" smtClean="0">
                <a:solidFill>
                  <a:srgbClr val="0000FF"/>
                </a:solidFill>
              </a:rPr>
              <a:t>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728787" y="5145088"/>
            <a:ext cx="66246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يطير بين المزارع فيلتقط الحب  ويأتي به إلى العش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endParaRPr lang="en-US" altLang="ar-SA" sz="3200" b="1" dirty="0">
              <a:solidFill>
                <a:srgbClr val="0000FF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84325" y="5772151"/>
            <a:ext cx="6624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>
                <a:solidFill>
                  <a:srgbClr val="0000FF"/>
                </a:solidFill>
              </a:rPr>
              <a:t>نتعلم منه الجد والنشاط والعمل </a:t>
            </a:r>
            <a:endParaRPr lang="en-US" altLang="ar-SA" sz="4000" b="1">
              <a:solidFill>
                <a:srgbClr val="0000FF"/>
              </a:solidFill>
            </a:endParaRPr>
          </a:p>
        </p:txBody>
      </p:sp>
      <p:pic>
        <p:nvPicPr>
          <p:cNvPr id="7" name="نص الاستماع  أيمن والعصفو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6400" y="2957226"/>
            <a:ext cx="609600" cy="60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91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22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931961" y="1971675"/>
            <a:ext cx="39835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0000FF"/>
                </a:solidFill>
              </a:rPr>
              <a:t>من الذي يبني له العش ؟ </a:t>
            </a:r>
            <a:endParaRPr lang="en-US" altLang="ar-SA" sz="36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58974" y="1971675"/>
            <a:ext cx="3444349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0000FF"/>
                </a:solidFill>
              </a:rPr>
              <a:t>من الذي يحضر له الطعام والماء</a:t>
            </a:r>
            <a:r>
              <a:rPr lang="ar-SA" altLang="ar-SA" sz="3600" b="1" dirty="0">
                <a:solidFill>
                  <a:srgbClr val="0000FF"/>
                </a:solidFill>
              </a:rPr>
              <a:t> ؟ </a:t>
            </a:r>
            <a:endParaRPr lang="en-US" altLang="ar-SA" sz="3600" b="1" dirty="0">
              <a:solidFill>
                <a:srgbClr val="0000FF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986838" y="3371848"/>
            <a:ext cx="582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dirty="0">
                <a:solidFill>
                  <a:srgbClr val="0000FF"/>
                </a:solidFill>
                <a:latin typeface="Albertus Medium" pitchFamily="34" charset="0"/>
              </a:rPr>
              <a:t>×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9001126" y="4202479"/>
            <a:ext cx="582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dirty="0">
                <a:solidFill>
                  <a:srgbClr val="0000FF"/>
                </a:solidFill>
                <a:latin typeface="Albertus Medium" pitchFamily="34" charset="0"/>
              </a:rPr>
              <a:t>×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9001126" y="4202479"/>
            <a:ext cx="582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dirty="0">
                <a:solidFill>
                  <a:srgbClr val="0000FF"/>
                </a:solidFill>
                <a:latin typeface="Albertus Medium" pitchFamily="34" charset="0"/>
              </a:rPr>
              <a:t>×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986838" y="3881795"/>
            <a:ext cx="582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dirty="0">
                <a:solidFill>
                  <a:srgbClr val="0000FF"/>
                </a:solidFill>
                <a:latin typeface="Albertus Medium" pitchFamily="34" charset="0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7265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039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99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07293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415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 flipH="1" flipV="1">
            <a:off x="5143500" y="1214438"/>
            <a:ext cx="3343275" cy="2714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4" name="Line 7"/>
          <p:cNvSpPr>
            <a:spLocks noChangeShapeType="1"/>
          </p:cNvSpPr>
          <p:nvPr/>
        </p:nvSpPr>
        <p:spPr bwMode="auto">
          <a:xfrm flipH="1">
            <a:off x="5443538" y="1692277"/>
            <a:ext cx="3001962" cy="10080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H="1">
            <a:off x="5143500" y="1985963"/>
            <a:ext cx="3757613" cy="4714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 flipV="1">
            <a:off x="5143499" y="1985962"/>
            <a:ext cx="3471864" cy="2714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H="1" flipV="1">
            <a:off x="5143498" y="1485900"/>
            <a:ext cx="3302002" cy="1028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H="1" flipV="1">
            <a:off x="5143497" y="2157412"/>
            <a:ext cx="3260728" cy="542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74888" y="3730053"/>
            <a:ext cx="66262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استلقيا على أرضها السندسية  البهيجة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278063" y="4270742"/>
            <a:ext cx="66262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انبعث من بين الخيوط الدقيقة  صوت خافت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857497" y="5405804"/>
            <a:ext cx="6626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0000FF"/>
                </a:solidFill>
              </a:rPr>
              <a:t>تعلم الناس من النحل كيف يبنون بيتهم </a:t>
            </a:r>
            <a:endParaRPr lang="en-US" altLang="ar-SA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10829925" y="6272213"/>
            <a:ext cx="1362075" cy="2428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ar-SA" dirty="0" smtClean="0"/>
              <a:t>17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7596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540625" y="2330451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0000FF"/>
                </a:solidFill>
              </a:rPr>
              <a:t>صفاء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098381" y="2330451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FF3399"/>
                </a:solidFill>
              </a:rPr>
              <a:t>عامر</a:t>
            </a:r>
            <a:r>
              <a:rPr lang="ar-SA" altLang="ar-SA" sz="3600" b="1" dirty="0">
                <a:solidFill>
                  <a:srgbClr val="0000FF"/>
                </a:solidFill>
              </a:rPr>
              <a:t>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876800" y="2330451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0000FF"/>
                </a:solidFill>
              </a:rPr>
              <a:t>رشاد 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932510" y="2236788"/>
            <a:ext cx="10080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في الحديقة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456334" y="2295526"/>
            <a:ext cx="100806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FF3399"/>
                </a:solidFill>
              </a:rPr>
              <a:t>من </a:t>
            </a:r>
            <a:r>
              <a:rPr lang="ar-SA" altLang="ar-SA" sz="2800" b="1" dirty="0">
                <a:solidFill>
                  <a:srgbClr val="FF3399"/>
                </a:solidFill>
              </a:rPr>
              <a:t>هندسة</a:t>
            </a:r>
            <a:r>
              <a:rPr lang="ar-SA" altLang="ar-SA" sz="3600" b="1" dirty="0">
                <a:solidFill>
                  <a:srgbClr val="FF3399"/>
                </a:solidFill>
              </a:rPr>
              <a:t> </a:t>
            </a:r>
            <a:r>
              <a:rPr lang="ar-SA" altLang="ar-SA" sz="3600" b="1" dirty="0">
                <a:solidFill>
                  <a:srgbClr val="0000FF"/>
                </a:solidFill>
              </a:rPr>
              <a:t>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242816" y="3000377"/>
            <a:ext cx="10080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على منوالها</a:t>
            </a:r>
            <a:r>
              <a:rPr lang="ar-SA" altLang="ar-SA" sz="2800" b="1" dirty="0">
                <a:solidFill>
                  <a:srgbClr val="0000FF"/>
                </a:solidFill>
              </a:rPr>
              <a:t>  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493693" y="3480536"/>
            <a:ext cx="43211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 smtClean="0">
                <a:solidFill>
                  <a:srgbClr val="0000FF"/>
                </a:solidFill>
              </a:rPr>
              <a:t>صفاء    </a:t>
            </a:r>
            <a:r>
              <a:rPr lang="ar-SA" altLang="ar-SA" sz="4000" b="1" dirty="0">
                <a:solidFill>
                  <a:srgbClr val="0000FF"/>
                </a:solidFill>
              </a:rPr>
              <a:t>الماء </a:t>
            </a:r>
            <a:r>
              <a:rPr lang="ar-SA" altLang="ar-SA" sz="4000" b="1" dirty="0" smtClean="0">
                <a:solidFill>
                  <a:srgbClr val="0000FF"/>
                </a:solidFill>
              </a:rPr>
              <a:t>    أحياء 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653905" y="4711958"/>
            <a:ext cx="30972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err="1">
                <a:solidFill>
                  <a:srgbClr val="0000FF"/>
                </a:solidFill>
              </a:rPr>
              <a:t>العنكبة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جميلة </a:t>
            </a:r>
            <a:r>
              <a:rPr lang="ar-SA" altLang="ar-SA" sz="2800" b="1" dirty="0">
                <a:solidFill>
                  <a:srgbClr val="0000FF"/>
                </a:solidFill>
              </a:rPr>
              <a:t>الشكل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972742" y="5008945"/>
            <a:ext cx="40840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عامر ، </a:t>
            </a:r>
            <a:r>
              <a:rPr lang="ar-SA" altLang="ar-SA" sz="2400" b="1" dirty="0">
                <a:solidFill>
                  <a:srgbClr val="0000FF"/>
                </a:solidFill>
              </a:rPr>
              <a:t>لرؤيته بيت </a:t>
            </a:r>
            <a:r>
              <a:rPr lang="ar-SA" altLang="ar-SA" sz="2400" b="1" dirty="0" err="1">
                <a:solidFill>
                  <a:srgbClr val="0000FF"/>
                </a:solidFill>
              </a:rPr>
              <a:t>العنكبة</a:t>
            </a:r>
            <a:r>
              <a:rPr lang="ar-SA" altLang="ar-SA" sz="2400" b="1" dirty="0">
                <a:solidFill>
                  <a:srgbClr val="0000FF"/>
                </a:solidFill>
              </a:rPr>
              <a:t>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ودقة صنعها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-1496417" y="5439293"/>
            <a:ext cx="6913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غضب عليها وقال لها لقد حرمتني  من متعة تصبو لها نفسي</a:t>
            </a:r>
            <a:r>
              <a:rPr lang="ar-SA" altLang="ar-SA" sz="2800" b="1" dirty="0">
                <a:solidFill>
                  <a:srgbClr val="0000FF"/>
                </a:solidFill>
              </a:rPr>
              <a:t>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972743" y="5878841"/>
            <a:ext cx="6913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تأكل </a:t>
            </a:r>
            <a:r>
              <a:rPr lang="ar-SA" altLang="ar-SA" sz="2800" b="1" dirty="0">
                <a:solidFill>
                  <a:srgbClr val="0000FF"/>
                </a:solidFill>
              </a:rPr>
              <a:t>الحشرات الضارة وتسكن في شباكها المنسوجة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16" name="شكل حر 15"/>
          <p:cNvSpPr/>
          <p:nvPr/>
        </p:nvSpPr>
        <p:spPr>
          <a:xfrm>
            <a:off x="4876800" y="5643409"/>
            <a:ext cx="555495" cy="257549"/>
          </a:xfrm>
          <a:custGeom>
            <a:avLst/>
            <a:gdLst>
              <a:gd name="connsiteX0" fmla="*/ 328612 w 360232"/>
              <a:gd name="connsiteY0" fmla="*/ 0 h 245533"/>
              <a:gd name="connsiteX1" fmla="*/ 328612 w 360232"/>
              <a:gd name="connsiteY1" fmla="*/ 228600 h 245533"/>
              <a:gd name="connsiteX2" fmla="*/ 0 w 360232"/>
              <a:gd name="connsiteY2" fmla="*/ 228600 h 245533"/>
              <a:gd name="connsiteX3" fmla="*/ 0 w 360232"/>
              <a:gd name="connsiteY3" fmla="*/ 228600 h 24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232" h="245533">
                <a:moveTo>
                  <a:pt x="328612" y="0"/>
                </a:moveTo>
                <a:cubicBezTo>
                  <a:pt x="355996" y="95250"/>
                  <a:pt x="383381" y="190500"/>
                  <a:pt x="328612" y="228600"/>
                </a:cubicBezTo>
                <a:cubicBezTo>
                  <a:pt x="273843" y="266700"/>
                  <a:pt x="0" y="228600"/>
                  <a:pt x="0" y="228600"/>
                </a:cubicBezTo>
                <a:lnTo>
                  <a:pt x="0" y="228600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0095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28699" y="709613"/>
            <a:ext cx="4714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تقضي على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الحشرات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572374" y="1904578"/>
            <a:ext cx="576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1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218487" y="1365250"/>
            <a:ext cx="576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2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378702" y="2258521"/>
            <a:ext cx="576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>
                <a:solidFill>
                  <a:srgbClr val="0000FF"/>
                </a:solidFill>
              </a:rPr>
              <a:t>3</a:t>
            </a:r>
            <a:endParaRPr lang="en-US" altLang="ar-SA" sz="4000" b="1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815264" y="1634914"/>
            <a:ext cx="5762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4</a:t>
            </a:r>
            <a:endParaRPr lang="en-US" altLang="ar-SA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0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902451" y="3602038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العناكب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73189" y="315118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 smtClean="0">
                <a:solidFill>
                  <a:srgbClr val="0000FF"/>
                </a:solidFill>
              </a:rPr>
              <a:t>أحياء </a:t>
            </a:r>
            <a:r>
              <a:rPr lang="ar-SA" altLang="ar-SA" dirty="0" smtClean="0"/>
              <a:t> </a:t>
            </a:r>
            <a:endParaRPr lang="en-US" altLang="ar-SA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658939" y="43402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>
                <a:solidFill>
                  <a:srgbClr val="0000FF"/>
                </a:solidFill>
              </a:rPr>
              <a:t>أقطار  </a:t>
            </a:r>
            <a:r>
              <a:rPr lang="ar-SA" altLang="ar-SA"/>
              <a:t> </a:t>
            </a:r>
            <a:endParaRPr lang="en-US" altLang="ar-SA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719638" y="4875213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السقوف   </a:t>
            </a:r>
            <a:r>
              <a:rPr lang="ar-SA" altLang="ar-SA" dirty="0"/>
              <a:t> </a:t>
            </a:r>
            <a:endParaRPr lang="en-US" altLang="ar-SA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746876" y="5407026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4000" b="1" dirty="0">
                <a:solidFill>
                  <a:srgbClr val="0000FF"/>
                </a:solidFill>
              </a:rPr>
              <a:t>بيوت    </a:t>
            </a:r>
            <a:r>
              <a:rPr lang="ar-SA" altLang="ar-SA" dirty="0"/>
              <a:t> </a:t>
            </a:r>
            <a:endParaRPr lang="en-US" altLang="ar-SA" dirty="0"/>
          </a:p>
        </p:txBody>
      </p:sp>
    </p:spTree>
    <p:extLst>
      <p:ext uri="{BB962C8B-B14F-4D97-AF65-F5344CB8AC3E}">
        <p14:creationId xmlns:p14="http://schemas.microsoft.com/office/powerpoint/2010/main" val="406160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529137" y="2708275"/>
            <a:ext cx="3671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لا تنم على الأرض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60712" y="3284538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لا تترك استعمال الإنارة  عند التنقل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ليلًا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233737" y="3835400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0000FF"/>
                </a:solidFill>
              </a:rPr>
              <a:t>لا تلعب في الأماكن المظلمة  أو المهجورة </a:t>
            </a:r>
            <a:endParaRPr lang="en-US" altLang="ar-SA" sz="2400" b="1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089275" y="4379913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لا تسرع إذا  لدغتك عقرب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160712" y="5187157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لا تضع رباطا فوق مكان اللدغة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117848" y="5745958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0000FF"/>
                </a:solidFill>
              </a:rPr>
              <a:t>لا تتعالج بالطرق الشعبية </a:t>
            </a:r>
            <a:endParaRPr lang="en-US" altLang="ar-SA" sz="2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6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94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0"/>
            <a:ext cx="1058703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849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0"/>
            <a:ext cx="108870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744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0"/>
            <a:ext cx="108156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252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3" y="0"/>
            <a:ext cx="1170146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950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64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2"/>
          <p:cNvSpPr/>
          <p:nvPr/>
        </p:nvSpPr>
        <p:spPr>
          <a:xfrm>
            <a:off x="0" y="6272213"/>
            <a:ext cx="1362075" cy="2428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dirty="0" smtClean="0"/>
              <a:t>18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0900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81312" y="1185863"/>
            <a:ext cx="26654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>
                <a:solidFill>
                  <a:srgbClr val="0000FF"/>
                </a:solidFill>
              </a:rPr>
              <a:t>الغراب  – الحجلة </a:t>
            </a:r>
            <a:endParaRPr lang="en-US" altLang="ar-SA" sz="2800" b="1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71488" y="1499206"/>
            <a:ext cx="3548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مشية الغراب 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المائلة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2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-250825" y="1257301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أعجب الغراب بالحجلة – وتمنى تقليد مشيتها</a:t>
            </a:r>
            <a:r>
              <a:rPr lang="ar-SA" altLang="ar-SA" sz="2400" b="1" dirty="0"/>
              <a:t> </a:t>
            </a:r>
            <a:endParaRPr lang="en-US" altLang="ar-SA" sz="2400" b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00399" y="1516064"/>
            <a:ext cx="2271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تغيير مشيته</a:t>
            </a:r>
            <a:endParaRPr lang="en-US" altLang="ar-SA" sz="2400" b="1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293812" y="2037558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لنسيانه مشيته الأولى </a:t>
            </a:r>
            <a:endParaRPr lang="en-US" altLang="ar-SA" sz="2400" b="1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93812" y="2893220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أن يلتزم كل طائر بما أودعه الله فيه من صفات </a:t>
            </a:r>
            <a:endParaRPr lang="en-US" altLang="ar-SA" sz="2400" b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-1925638" y="2330452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(( لا يسخر قوم من قوم ))</a:t>
            </a:r>
            <a:endParaRPr lang="en-US" altLang="ar-SA" sz="2400" b="1" dirty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686300" y="4010822"/>
            <a:ext cx="414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2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296024" y="4589468"/>
            <a:ext cx="414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7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8829675" y="4818068"/>
            <a:ext cx="414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8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 flipH="1">
            <a:off x="8636000" y="4010822"/>
            <a:ext cx="3460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5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619501" y="5620849"/>
            <a:ext cx="56245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0000FF"/>
                </a:solidFill>
              </a:rPr>
              <a:t>لكل إنسان طبع ، وكل تقليد لشخص لآخر مشكلة  </a:t>
            </a:r>
            <a:endParaRPr lang="en-US" alt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417889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4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2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9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9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575" y="0"/>
            <a:ext cx="107013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699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886074" y="4814887"/>
            <a:ext cx="192087" cy="228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2900362" y="5143501"/>
            <a:ext cx="192087" cy="228599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2511423" y="5386388"/>
            <a:ext cx="192087" cy="2286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2511423" y="5686426"/>
            <a:ext cx="192087" cy="228599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395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1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5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968217" y="4808295"/>
            <a:ext cx="2736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جعل الشيء يدور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467350" y="5124061"/>
            <a:ext cx="30241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الصاخب المرتفع الصوت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791071" y="5346700"/>
            <a:ext cx="3024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توقف</a:t>
            </a:r>
            <a:r>
              <a:rPr lang="ar-SA" altLang="ar-SA" sz="2400" b="1" dirty="0">
                <a:solidFill>
                  <a:srgbClr val="FF0000"/>
                </a:solidFill>
              </a:rPr>
              <a:t>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64012" y="5708326"/>
            <a:ext cx="30241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200" b="1" dirty="0">
                <a:solidFill>
                  <a:srgbClr val="FF0000"/>
                </a:solidFill>
              </a:rPr>
              <a:t>أبقاك </a:t>
            </a:r>
            <a:r>
              <a:rPr lang="ar-SA" altLang="ar-SA" sz="2400" b="1" dirty="0">
                <a:solidFill>
                  <a:srgbClr val="FF0000"/>
                </a:solidFill>
              </a:rPr>
              <a:t> </a:t>
            </a:r>
            <a:endParaRPr lang="en-US" alt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9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6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3" y="0"/>
            <a:ext cx="11858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14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9" y="14287"/>
            <a:ext cx="1190148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540376" y="1812269"/>
            <a:ext cx="1728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كشف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>
            <a:off x="8709026" y="2251074"/>
            <a:ext cx="431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 sz="120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972969" y="2107546"/>
            <a:ext cx="1728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أصدقائه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>
            <a:off x="7802562" y="2500307"/>
            <a:ext cx="431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 sz="1200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8709026" y="2787932"/>
            <a:ext cx="431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 sz="120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829301" y="2369156"/>
            <a:ext cx="1728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أقبلوا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H="1">
            <a:off x="8709026" y="3057527"/>
            <a:ext cx="431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 sz="120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397496" y="2705424"/>
            <a:ext cx="1728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أشار 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189837" y="3065440"/>
            <a:ext cx="652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دنا   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5316882" y="3715692"/>
            <a:ext cx="17287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أطاع    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371601" y="4365944"/>
            <a:ext cx="416877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ليست الرماية أصعب من ركوب الخيل     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</p:spTree>
    <p:extLst>
      <p:ext uri="{BB962C8B-B14F-4D97-AF65-F5344CB8AC3E}">
        <p14:creationId xmlns:p14="http://schemas.microsoft.com/office/powerpoint/2010/main" val="352899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animBg="1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0"/>
            <a:ext cx="120205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40648" y="946022"/>
            <a:ext cx="3744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ما قرأه في كتاب الهوايات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64836" y="2902047"/>
            <a:ext cx="3744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</a:t>
            </a:r>
            <a:r>
              <a:rPr lang="ar-SA" altLang="ar-SA" sz="2800" b="1" dirty="0" smtClean="0">
                <a:solidFill>
                  <a:srgbClr val="0000FF"/>
                </a:solidFill>
              </a:rPr>
              <a:t>بسط </a:t>
            </a:r>
            <a:r>
              <a:rPr lang="ar-SA" altLang="ar-SA" sz="2800" b="1" dirty="0">
                <a:solidFill>
                  <a:srgbClr val="0000FF"/>
                </a:solidFill>
              </a:rPr>
              <a:t>أطرافك السفلية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491811" y="3296528"/>
            <a:ext cx="37449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مد ذراعيك ثم الصقها بجسمك</a:t>
            </a:r>
            <a:endParaRPr lang="en-US" altLang="ar-SA" sz="20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91811" y="3539002"/>
            <a:ext cx="37449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املأ رئتيك بالهواء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19923" y="2949265"/>
            <a:ext cx="37449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ليكن جسمك </a:t>
            </a:r>
            <a:r>
              <a:rPr lang="ar-SA" altLang="ar-SA" sz="2400" b="1" dirty="0" smtClean="0">
                <a:solidFill>
                  <a:srgbClr val="0000FF"/>
                </a:solidFill>
              </a:rPr>
              <a:t>منحنيًا </a:t>
            </a:r>
            <a:r>
              <a:rPr lang="ar-SA" altLang="ar-SA" sz="2400" b="1" dirty="0">
                <a:solidFill>
                  <a:srgbClr val="0000FF"/>
                </a:solidFill>
              </a:rPr>
              <a:t>كالقوس </a:t>
            </a:r>
            <a:endParaRPr lang="en-US" altLang="ar-SA" sz="2400" b="1" dirty="0">
              <a:solidFill>
                <a:srgbClr val="0000FF"/>
              </a:solidFill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061032" y="3311917"/>
            <a:ext cx="37449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اندفع للإمام للوصول إلى أبعد نقطة ممكنة </a:t>
            </a:r>
            <a:endParaRPr lang="en-US" altLang="ar-SA" b="1" dirty="0">
              <a:solidFill>
                <a:srgbClr val="0000FF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988007" y="3636103"/>
            <a:ext cx="37449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لتحافظ على استقامة ذراعيك وقدميك </a:t>
            </a:r>
            <a:endParaRPr lang="en-US" altLang="ar-SA" b="1" dirty="0">
              <a:solidFill>
                <a:srgbClr val="0000FF"/>
              </a:solidFill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499873" y="2127871"/>
            <a:ext cx="27368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FF3399"/>
                </a:solidFill>
              </a:rPr>
              <a:t>الدرس </a:t>
            </a:r>
            <a:r>
              <a:rPr lang="ar-SA" altLang="ar-SA" sz="3600" b="1" dirty="0" smtClean="0">
                <a:solidFill>
                  <a:srgbClr val="FF3399"/>
                </a:solidFill>
              </a:rPr>
              <a:t>الأول </a:t>
            </a:r>
            <a:endParaRPr lang="en-US" altLang="ar-SA" sz="3600" b="1" dirty="0">
              <a:solidFill>
                <a:srgbClr val="FF3399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612879" y="2092098"/>
            <a:ext cx="27368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3600" b="1" dirty="0">
                <a:solidFill>
                  <a:srgbClr val="FF3399"/>
                </a:solidFill>
              </a:rPr>
              <a:t>الدرس الثاني </a:t>
            </a:r>
            <a:endParaRPr lang="en-US" altLang="ar-SA" sz="3600" b="1" dirty="0">
              <a:solidFill>
                <a:srgbClr val="FF3399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30195" y="3905650"/>
            <a:ext cx="38616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نال شهادة إتمام دورته التدريبية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71450" y="4418507"/>
            <a:ext cx="35547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FF0000"/>
                </a:solidFill>
              </a:rPr>
              <a:t>رغبته في تعلم السباحة – مساعدة </a:t>
            </a:r>
            <a:r>
              <a:rPr lang="ar-SA" altLang="ar-SA" b="1" dirty="0" smtClean="0">
                <a:solidFill>
                  <a:srgbClr val="FF0000"/>
                </a:solidFill>
              </a:rPr>
              <a:t>المدرب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303294" y="4777476"/>
            <a:ext cx="52761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FF0000"/>
                </a:solidFill>
              </a:rPr>
              <a:t>هكذا ينبغي ان يكون المدرب الناجح </a:t>
            </a:r>
            <a:endParaRPr lang="en-US" altLang="ar-S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6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0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029718" y="4540074"/>
            <a:ext cx="16557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أسماء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972819" y="5109004"/>
            <a:ext cx="16557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>
                <a:solidFill>
                  <a:srgbClr val="0000FF"/>
                </a:solidFill>
              </a:rPr>
              <a:t>السهلة </a:t>
            </a:r>
            <a:endParaRPr lang="en-US" altLang="ar-SA" sz="2800" b="1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373956" y="5094190"/>
            <a:ext cx="16557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صغيرة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376562" y="5460282"/>
            <a:ext cx="16557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البارد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9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44586" y="3551206"/>
            <a:ext cx="12969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صفات</a:t>
            </a:r>
            <a:r>
              <a:rPr lang="ar-SA" altLang="ar-SA" sz="1600" dirty="0"/>
              <a:t> </a:t>
            </a:r>
            <a:endParaRPr lang="en-US" altLang="ar-SA" sz="16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66291" y="3912802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موصوف</a:t>
            </a:r>
            <a:endParaRPr lang="en-US" altLang="ar-SA" sz="16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385129" y="4247540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>
                <a:solidFill>
                  <a:srgbClr val="0000FF"/>
                </a:solidFill>
              </a:rPr>
              <a:t>بعده </a:t>
            </a:r>
            <a:endParaRPr lang="en-US" altLang="ar-SA" sz="16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158768" y="4436022"/>
            <a:ext cx="1512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>
                <a:solidFill>
                  <a:srgbClr val="0000FF"/>
                </a:solidFill>
              </a:rPr>
              <a:t>نعم </a:t>
            </a:r>
            <a:endParaRPr lang="en-US" altLang="ar-SA" sz="1600"/>
          </a:p>
        </p:txBody>
      </p:sp>
    </p:spTree>
    <p:extLst>
      <p:ext uri="{BB962C8B-B14F-4D97-AF65-F5344CB8AC3E}">
        <p14:creationId xmlns:p14="http://schemas.microsoft.com/office/powerpoint/2010/main" val="330048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8639819" y="1411031"/>
            <a:ext cx="3241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علق المعلم السبورة الصغيرة</a:t>
            </a:r>
            <a:r>
              <a:rPr lang="ar-SA" altLang="ar-SA" sz="2800" b="1" dirty="0">
                <a:solidFill>
                  <a:srgbClr val="0000FF"/>
                </a:solidFill>
              </a:rPr>
              <a:t>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303144" y="2602183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نظف العامل باب الصف الجديد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917004" y="2069316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 smtClean="0">
                <a:solidFill>
                  <a:srgbClr val="FF0000"/>
                </a:solidFill>
              </a:rPr>
              <a:t>في بيتنا مروحة </a:t>
            </a:r>
            <a:r>
              <a:rPr lang="ar-SA" altLang="ar-SA" sz="2400" b="1" dirty="0">
                <a:solidFill>
                  <a:srgbClr val="FF0000"/>
                </a:solidFill>
              </a:rPr>
              <a:t>السريعة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794039" y="1311556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0000"/>
                </a:solidFill>
              </a:rPr>
              <a:t>شاهدت النافذة الزجاجية </a:t>
            </a:r>
            <a:endParaRPr lang="en-US" alt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631257" y="2623112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أصلح النجار الطاولة المكسورة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207805" y="4681608"/>
            <a:ext cx="1368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دراجات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993207" y="4692808"/>
            <a:ext cx="28797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0000FF"/>
                </a:solidFill>
              </a:rPr>
              <a:t>سباق الدراجات مثير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225442" y="4994166"/>
            <a:ext cx="1368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FF3399"/>
                </a:solidFill>
              </a:rPr>
              <a:t>متسابقات</a:t>
            </a:r>
            <a:r>
              <a:rPr lang="ar-SA" altLang="ar-SA" sz="1200" dirty="0"/>
              <a:t> </a:t>
            </a:r>
            <a:endParaRPr lang="en-US" altLang="ar-SA" sz="1200" dirty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147927" y="5024944"/>
            <a:ext cx="38877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كرمت المديرة المتسابقات الفائزات </a:t>
            </a:r>
            <a:endParaRPr lang="en-US" altLang="ar-SA" sz="1100" dirty="0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303144" y="5251855"/>
            <a:ext cx="1368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شهادات</a:t>
            </a:r>
            <a:r>
              <a:rPr lang="ar-SA" altLang="ar-SA" sz="2400" b="1" dirty="0">
                <a:solidFill>
                  <a:srgbClr val="0000FF"/>
                </a:solidFill>
              </a:rPr>
              <a:t>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747141" y="5321327"/>
            <a:ext cx="33829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حصلت على شهادات تفوق كثيرة </a:t>
            </a:r>
            <a:endParaRPr lang="en-US" altLang="ar-SA" sz="1100" dirty="0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177143" y="5611439"/>
            <a:ext cx="40306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b="1" dirty="0">
                <a:solidFill>
                  <a:srgbClr val="0000FF"/>
                </a:solidFill>
              </a:rPr>
              <a:t>شاركت في دورات رياضية مختلفة  </a:t>
            </a:r>
            <a:endParaRPr lang="en-US" altLang="ar-SA" sz="1100" dirty="0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7415856" y="5536697"/>
            <a:ext cx="1368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>
                <a:solidFill>
                  <a:srgbClr val="FF3399"/>
                </a:solidFill>
              </a:rPr>
              <a:t>دورات </a:t>
            </a:r>
            <a:r>
              <a:rPr lang="ar-SA" altLang="ar-SA" sz="2400" b="1">
                <a:solidFill>
                  <a:srgbClr val="0000FF"/>
                </a:solidFill>
              </a:rPr>
              <a:t> </a:t>
            </a:r>
            <a:r>
              <a:rPr lang="ar-SA" altLang="ar-SA" sz="1400"/>
              <a:t> </a:t>
            </a:r>
            <a:endParaRPr lang="en-US" altLang="ar-SA" sz="1400"/>
          </a:p>
        </p:txBody>
      </p:sp>
    </p:spTree>
    <p:extLst>
      <p:ext uri="{BB962C8B-B14F-4D97-AF65-F5344CB8AC3E}">
        <p14:creationId xmlns:p14="http://schemas.microsoft.com/office/powerpoint/2010/main" val="428147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187575" y="1822449"/>
            <a:ext cx="3636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لم يلعب ْ سالم في الشارع </a:t>
            </a:r>
            <a:r>
              <a:rPr lang="ar-SA" altLang="ar-SA" sz="2400" b="1" dirty="0">
                <a:solidFill>
                  <a:srgbClr val="0000FF"/>
                </a:solidFill>
              </a:rPr>
              <a:t> </a:t>
            </a:r>
            <a:r>
              <a:rPr lang="ar-SA" altLang="ar-SA" sz="1400" dirty="0"/>
              <a:t> </a:t>
            </a:r>
            <a:endParaRPr lang="en-US" altLang="ar-SA" sz="14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046288" y="2161527"/>
            <a:ext cx="3636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لم تحضرْ فادية </a:t>
            </a:r>
            <a:endParaRPr lang="en-US" altLang="ar-SA" sz="1400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905001" y="2430435"/>
            <a:ext cx="3636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لم يسبحْ سعيد </a:t>
            </a:r>
            <a:endParaRPr lang="en-US" altLang="ar-SA" sz="14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187575" y="2731437"/>
            <a:ext cx="3636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400" b="1" dirty="0">
                <a:solidFill>
                  <a:srgbClr val="FF3399"/>
                </a:solidFill>
              </a:rPr>
              <a:t>لم يسرعْ سليم في السباق </a:t>
            </a:r>
            <a:endParaRPr lang="en-US" altLang="ar-SA" sz="1400" dirty="0"/>
          </a:p>
        </p:txBody>
      </p:sp>
    </p:spTree>
    <p:extLst>
      <p:ext uri="{BB962C8B-B14F-4D97-AF65-F5344CB8AC3E}">
        <p14:creationId xmlns:p14="http://schemas.microsoft.com/office/powerpoint/2010/main" val="295047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الطالب_Page_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-77799" y="2905780"/>
            <a:ext cx="43211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انقلبت ألفه في المفعول المطلق </a:t>
            </a:r>
            <a:endParaRPr lang="en-US" altLang="ar-SA" sz="2000" b="1" dirty="0">
              <a:solidFill>
                <a:srgbClr val="0000FF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209562" y="3512487"/>
            <a:ext cx="43211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000" b="1" dirty="0">
                <a:solidFill>
                  <a:srgbClr val="0000FF"/>
                </a:solidFill>
              </a:rPr>
              <a:t>انقلبت ألفه في المفعول المطلق </a:t>
            </a:r>
            <a:endParaRPr lang="en-US" altLang="ar-SA" sz="2000" b="1" dirty="0">
              <a:solidFill>
                <a:srgbClr val="0000FF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931982" y="3821442"/>
            <a:ext cx="22320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حكايةً 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95413" y="3148123"/>
            <a:ext cx="22320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altLang="ar-SA" sz="2800" b="1" dirty="0" smtClean="0">
                <a:solidFill>
                  <a:srgbClr val="0000FF"/>
                </a:solidFill>
              </a:rPr>
              <a:t>يدنو          دنوًا </a:t>
            </a:r>
            <a:endParaRPr lang="en-US" altLang="ar-SA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0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أثر رجعي">
  <a:themeElements>
    <a:clrScheme name="أثر رجعي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أثر رجعي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أثر رجعي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743</TotalTime>
  <Words>1855</Words>
  <Application>Microsoft Office PowerPoint</Application>
  <PresentationFormat>ملء الشاشة</PresentationFormat>
  <Paragraphs>598</Paragraphs>
  <Slides>157</Slides>
  <Notes>0</Notes>
  <HiddenSlides>0</HiddenSlides>
  <MMClips>4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157</vt:i4>
      </vt:variant>
    </vt:vector>
  </HeadingPairs>
  <TitlesOfParts>
    <vt:vector size="163" baseType="lpstr">
      <vt:lpstr>Albertus Medium</vt:lpstr>
      <vt:lpstr>Arial</vt:lpstr>
      <vt:lpstr>Calibri</vt:lpstr>
      <vt:lpstr>Calibri Light</vt:lpstr>
      <vt:lpstr>Times New Roman</vt:lpstr>
      <vt:lpstr>أثر رجعي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Microsoft</dc:creator>
  <cp:lastModifiedBy>Microsoft</cp:lastModifiedBy>
  <cp:revision>70</cp:revision>
  <dcterms:created xsi:type="dcterms:W3CDTF">2017-01-31T21:14:31Z</dcterms:created>
  <dcterms:modified xsi:type="dcterms:W3CDTF">2017-02-02T22:26:08Z</dcterms:modified>
</cp:coreProperties>
</file>